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79" r:id="rId9"/>
    <p:sldId id="259" r:id="rId10"/>
    <p:sldId id="283" r:id="rId11"/>
    <p:sldId id="284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80" r:id="rId20"/>
    <p:sldId id="281" r:id="rId21"/>
    <p:sldId id="282" r:id="rId22"/>
    <p:sldId id="272" r:id="rId23"/>
    <p:sldId id="271" r:id="rId24"/>
    <p:sldId id="274" r:id="rId25"/>
    <p:sldId id="275" r:id="rId26"/>
    <p:sldId id="276" r:id="rId27"/>
    <p:sldId id="277" r:id="rId28"/>
    <p:sldId id="293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577"/>
    <p:restoredTop sz="94685"/>
  </p:normalViewPr>
  <p:slideViewPr>
    <p:cSldViewPr snapToGrid="0">
      <p:cViewPr>
        <p:scale>
          <a:sx n="49" d="100"/>
          <a:sy n="49" d="100"/>
        </p:scale>
        <p:origin x="2896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19AC4-49EB-4782-9AB4-B440D3FB4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93446-2A1F-4AC0-A871-4B783E8476D5}">
      <dgm:prSet/>
      <dgm:spPr/>
      <dgm:t>
        <a:bodyPr/>
        <a:lstStyle/>
        <a:p>
          <a:r>
            <a:rPr lang="en-US" dirty="0" err="1"/>
            <a:t>Pasindu</a:t>
          </a:r>
          <a:r>
            <a:rPr lang="en-US" dirty="0"/>
            <a:t> Senaratne</a:t>
          </a:r>
        </a:p>
      </dgm:t>
    </dgm:pt>
    <dgm:pt modelId="{E9660F3D-1CF2-42BC-9968-67B32B7D56FE}" type="parTrans" cxnId="{48FD342E-F1F8-4F04-85B8-B00CC1D4AF50}">
      <dgm:prSet/>
      <dgm:spPr/>
      <dgm:t>
        <a:bodyPr/>
        <a:lstStyle/>
        <a:p>
          <a:endParaRPr lang="en-US"/>
        </a:p>
      </dgm:t>
    </dgm:pt>
    <dgm:pt modelId="{FC65BBD0-C09B-4DC7-A22D-8E908725B8D3}" type="sibTrans" cxnId="{48FD342E-F1F8-4F04-85B8-B00CC1D4AF50}">
      <dgm:prSet/>
      <dgm:spPr/>
      <dgm:t>
        <a:bodyPr/>
        <a:lstStyle/>
        <a:p>
          <a:endParaRPr lang="en-US"/>
        </a:p>
      </dgm:t>
    </dgm:pt>
    <dgm:pt modelId="{87B746AA-1A7F-4945-92FA-1C949B9AD0B1}">
      <dgm:prSet/>
      <dgm:spPr/>
      <dgm:t>
        <a:bodyPr/>
        <a:lstStyle/>
        <a:p>
          <a:r>
            <a:rPr lang="en-US"/>
            <a:t>Kyle Myat</a:t>
          </a:r>
        </a:p>
      </dgm:t>
    </dgm:pt>
    <dgm:pt modelId="{C9B33E91-9A50-47E8-AA9F-BCEE4B62B786}" type="parTrans" cxnId="{1BFC49DB-FBC5-4413-B1CA-FA06FE0BB08D}">
      <dgm:prSet/>
      <dgm:spPr/>
      <dgm:t>
        <a:bodyPr/>
        <a:lstStyle/>
        <a:p>
          <a:endParaRPr lang="en-US"/>
        </a:p>
      </dgm:t>
    </dgm:pt>
    <dgm:pt modelId="{8D3666A7-37ED-4A96-A753-67AECA18646D}" type="sibTrans" cxnId="{1BFC49DB-FBC5-4413-B1CA-FA06FE0BB08D}">
      <dgm:prSet/>
      <dgm:spPr/>
      <dgm:t>
        <a:bodyPr/>
        <a:lstStyle/>
        <a:p>
          <a:endParaRPr lang="en-US"/>
        </a:p>
      </dgm:t>
    </dgm:pt>
    <dgm:pt modelId="{023B4A63-FBEF-479F-83E8-4E4E167DA57D}">
      <dgm:prSet/>
      <dgm:spPr/>
      <dgm:t>
        <a:bodyPr/>
        <a:lstStyle/>
        <a:p>
          <a:r>
            <a:rPr lang="en-US"/>
            <a:t>Khoi Tran</a:t>
          </a:r>
        </a:p>
      </dgm:t>
    </dgm:pt>
    <dgm:pt modelId="{F526B044-3201-4482-B8AB-EDE03219B345}" type="parTrans" cxnId="{FC74A06C-85A5-4349-B3C7-EDE364364589}">
      <dgm:prSet/>
      <dgm:spPr/>
      <dgm:t>
        <a:bodyPr/>
        <a:lstStyle/>
        <a:p>
          <a:endParaRPr lang="en-US"/>
        </a:p>
      </dgm:t>
    </dgm:pt>
    <dgm:pt modelId="{8BE5FF05-2A61-4EC8-8C1E-2DD6029D37DB}" type="sibTrans" cxnId="{FC74A06C-85A5-4349-B3C7-EDE364364589}">
      <dgm:prSet/>
      <dgm:spPr/>
      <dgm:t>
        <a:bodyPr/>
        <a:lstStyle/>
        <a:p>
          <a:endParaRPr lang="en-US"/>
        </a:p>
      </dgm:t>
    </dgm:pt>
    <dgm:pt modelId="{AAED7DBC-F4C6-4AAD-87AB-F10CE7F76250}">
      <dgm:prSet/>
      <dgm:spPr/>
      <dgm:t>
        <a:bodyPr/>
        <a:lstStyle/>
        <a:p>
          <a:r>
            <a:rPr lang="en-US" dirty="0"/>
            <a:t>Alex </a:t>
          </a:r>
          <a:r>
            <a:rPr lang="en-US" dirty="0" err="1"/>
            <a:t>Fok</a:t>
          </a:r>
          <a:endParaRPr lang="en-US" dirty="0"/>
        </a:p>
      </dgm:t>
    </dgm:pt>
    <dgm:pt modelId="{0EFD5F64-3037-4813-8A6C-B0CF153D24D4}" type="parTrans" cxnId="{12AD17AA-82C9-4747-B25D-3AC067E19872}">
      <dgm:prSet/>
      <dgm:spPr/>
      <dgm:t>
        <a:bodyPr/>
        <a:lstStyle/>
        <a:p>
          <a:endParaRPr lang="en-US"/>
        </a:p>
      </dgm:t>
    </dgm:pt>
    <dgm:pt modelId="{551D898F-83D4-4702-BE4F-6758AFF66E91}" type="sibTrans" cxnId="{12AD17AA-82C9-4747-B25D-3AC067E19872}">
      <dgm:prSet/>
      <dgm:spPr/>
      <dgm:t>
        <a:bodyPr/>
        <a:lstStyle/>
        <a:p>
          <a:endParaRPr lang="en-US"/>
        </a:p>
      </dgm:t>
    </dgm:pt>
    <dgm:pt modelId="{FBAA5447-4406-4107-9610-21C3B2723F75}">
      <dgm:prSet/>
      <dgm:spPr/>
      <dgm:t>
        <a:bodyPr/>
        <a:lstStyle/>
        <a:p>
          <a:r>
            <a:rPr lang="en-US" dirty="0"/>
            <a:t>West </a:t>
          </a:r>
          <a:r>
            <a:rPr lang="en-US" dirty="0" err="1"/>
            <a:t>Burington</a:t>
          </a:r>
          <a:endParaRPr lang="en-US" dirty="0"/>
        </a:p>
      </dgm:t>
    </dgm:pt>
    <dgm:pt modelId="{2B98E17C-9D32-4B15-B3EF-10D0124FF689}" type="parTrans" cxnId="{9F05F312-92B8-48EF-BF63-6DC5D349EFE2}">
      <dgm:prSet/>
      <dgm:spPr/>
      <dgm:t>
        <a:bodyPr/>
        <a:lstStyle/>
        <a:p>
          <a:endParaRPr lang="en-US"/>
        </a:p>
      </dgm:t>
    </dgm:pt>
    <dgm:pt modelId="{4BD81010-B08D-4C83-BC2E-566B96DD285D}" type="sibTrans" cxnId="{9F05F312-92B8-48EF-BF63-6DC5D349EFE2}">
      <dgm:prSet/>
      <dgm:spPr/>
      <dgm:t>
        <a:bodyPr/>
        <a:lstStyle/>
        <a:p>
          <a:endParaRPr lang="en-US"/>
        </a:p>
      </dgm:t>
    </dgm:pt>
    <dgm:pt modelId="{F3C8D3A3-6E15-4796-AEB3-8B182ABF5A0C}">
      <dgm:prSet/>
      <dgm:spPr/>
      <dgm:t>
        <a:bodyPr/>
        <a:lstStyle/>
        <a:p>
          <a:r>
            <a:rPr lang="en-US" dirty="0"/>
            <a:t>Alpha Osita</a:t>
          </a:r>
        </a:p>
      </dgm:t>
    </dgm:pt>
    <dgm:pt modelId="{FF50A16E-2766-4E9D-BAFA-03331D7F7EAC}" type="parTrans" cxnId="{CEE69C2D-A46B-4FF4-A9B1-EFD47B7113B4}">
      <dgm:prSet/>
      <dgm:spPr/>
      <dgm:t>
        <a:bodyPr/>
        <a:lstStyle/>
        <a:p>
          <a:endParaRPr lang="en-US"/>
        </a:p>
      </dgm:t>
    </dgm:pt>
    <dgm:pt modelId="{3D67C5FC-48CC-4342-9AA0-E7AD9F45EDF6}" type="sibTrans" cxnId="{CEE69C2D-A46B-4FF4-A9B1-EFD47B7113B4}">
      <dgm:prSet/>
      <dgm:spPr/>
      <dgm:t>
        <a:bodyPr/>
        <a:lstStyle/>
        <a:p>
          <a:endParaRPr lang="en-US"/>
        </a:p>
      </dgm:t>
    </dgm:pt>
    <dgm:pt modelId="{254CDD4C-A26A-8846-808C-8D3E47EC59F3}" type="pres">
      <dgm:prSet presAssocID="{BC919AC4-49EB-4782-9AB4-B440D3FB4758}" presName="linear" presStyleCnt="0">
        <dgm:presLayoutVars>
          <dgm:animLvl val="lvl"/>
          <dgm:resizeHandles val="exact"/>
        </dgm:presLayoutVars>
      </dgm:prSet>
      <dgm:spPr/>
    </dgm:pt>
    <dgm:pt modelId="{DE4F48DE-FE20-5046-94DF-EBAFAB2B4217}" type="pres">
      <dgm:prSet presAssocID="{C0D93446-2A1F-4AC0-A871-4B783E8476D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83F9E38-B852-6845-A2C5-40525350A6EC}" type="pres">
      <dgm:prSet presAssocID="{FC65BBD0-C09B-4DC7-A22D-8E908725B8D3}" presName="spacer" presStyleCnt="0"/>
      <dgm:spPr/>
    </dgm:pt>
    <dgm:pt modelId="{E41F9D89-41AB-3341-9482-039E7F643895}" type="pres">
      <dgm:prSet presAssocID="{87B746AA-1A7F-4945-92FA-1C949B9AD0B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BC08232-C010-7C40-9D2E-22A8A5FACFC3}" type="pres">
      <dgm:prSet presAssocID="{8D3666A7-37ED-4A96-A753-67AECA18646D}" presName="spacer" presStyleCnt="0"/>
      <dgm:spPr/>
    </dgm:pt>
    <dgm:pt modelId="{6D892C8E-72E1-2947-8DE8-CCC45389AA80}" type="pres">
      <dgm:prSet presAssocID="{023B4A63-FBEF-479F-83E8-4E4E167DA57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C275FDE-1265-3B48-A45D-7BB886B70AF5}" type="pres">
      <dgm:prSet presAssocID="{8BE5FF05-2A61-4EC8-8C1E-2DD6029D37DB}" presName="spacer" presStyleCnt="0"/>
      <dgm:spPr/>
    </dgm:pt>
    <dgm:pt modelId="{4ED7C8E5-0A50-E14B-9860-95DE3824E25F}" type="pres">
      <dgm:prSet presAssocID="{F3C8D3A3-6E15-4796-AEB3-8B182ABF5A0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787CD77-9724-2148-AF05-774D186702FF}" type="pres">
      <dgm:prSet presAssocID="{3D67C5FC-48CC-4342-9AA0-E7AD9F45EDF6}" presName="spacer" presStyleCnt="0"/>
      <dgm:spPr/>
    </dgm:pt>
    <dgm:pt modelId="{54BF3EF7-51E4-CF4F-A7A6-782B3CEF295E}" type="pres">
      <dgm:prSet presAssocID="{AAED7DBC-F4C6-4AAD-87AB-F10CE7F7625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6DE6899-CF48-144D-ABF2-5226D08179EE}" type="pres">
      <dgm:prSet presAssocID="{551D898F-83D4-4702-BE4F-6758AFF66E91}" presName="spacer" presStyleCnt="0"/>
      <dgm:spPr/>
    </dgm:pt>
    <dgm:pt modelId="{0AFB1C97-0D4D-9448-9640-6A843A479AD4}" type="pres">
      <dgm:prSet presAssocID="{FBAA5447-4406-4107-9610-21C3B2723F7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C174909-1FB4-214A-896D-452B0CA1E969}" type="presOf" srcId="{FBAA5447-4406-4107-9610-21C3B2723F75}" destId="{0AFB1C97-0D4D-9448-9640-6A843A479AD4}" srcOrd="0" destOrd="0" presId="urn:microsoft.com/office/officeart/2005/8/layout/vList2"/>
    <dgm:cxn modelId="{3B4CFF0D-B8F6-AA49-8292-67D152D33A7A}" type="presOf" srcId="{C0D93446-2A1F-4AC0-A871-4B783E8476D5}" destId="{DE4F48DE-FE20-5046-94DF-EBAFAB2B4217}" srcOrd="0" destOrd="0" presId="urn:microsoft.com/office/officeart/2005/8/layout/vList2"/>
    <dgm:cxn modelId="{9F05F312-92B8-48EF-BF63-6DC5D349EFE2}" srcId="{BC919AC4-49EB-4782-9AB4-B440D3FB4758}" destId="{FBAA5447-4406-4107-9610-21C3B2723F75}" srcOrd="5" destOrd="0" parTransId="{2B98E17C-9D32-4B15-B3EF-10D0124FF689}" sibTransId="{4BD81010-B08D-4C83-BC2E-566B96DD285D}"/>
    <dgm:cxn modelId="{CEE69C2D-A46B-4FF4-A9B1-EFD47B7113B4}" srcId="{BC919AC4-49EB-4782-9AB4-B440D3FB4758}" destId="{F3C8D3A3-6E15-4796-AEB3-8B182ABF5A0C}" srcOrd="3" destOrd="0" parTransId="{FF50A16E-2766-4E9D-BAFA-03331D7F7EAC}" sibTransId="{3D67C5FC-48CC-4342-9AA0-E7AD9F45EDF6}"/>
    <dgm:cxn modelId="{E7059E2D-595E-B844-988E-5886AD8CEB75}" type="presOf" srcId="{BC919AC4-49EB-4782-9AB4-B440D3FB4758}" destId="{254CDD4C-A26A-8846-808C-8D3E47EC59F3}" srcOrd="0" destOrd="0" presId="urn:microsoft.com/office/officeart/2005/8/layout/vList2"/>
    <dgm:cxn modelId="{48FD342E-F1F8-4F04-85B8-B00CC1D4AF50}" srcId="{BC919AC4-49EB-4782-9AB4-B440D3FB4758}" destId="{C0D93446-2A1F-4AC0-A871-4B783E8476D5}" srcOrd="0" destOrd="0" parTransId="{E9660F3D-1CF2-42BC-9968-67B32B7D56FE}" sibTransId="{FC65BBD0-C09B-4DC7-A22D-8E908725B8D3}"/>
    <dgm:cxn modelId="{F5810957-5C16-064B-86B9-66CF21DAFA5E}" type="presOf" srcId="{023B4A63-FBEF-479F-83E8-4E4E167DA57D}" destId="{6D892C8E-72E1-2947-8DE8-CCC45389AA80}" srcOrd="0" destOrd="0" presId="urn:microsoft.com/office/officeart/2005/8/layout/vList2"/>
    <dgm:cxn modelId="{29AC506B-9C99-F845-B730-29DCC60F9884}" type="presOf" srcId="{87B746AA-1A7F-4945-92FA-1C949B9AD0B1}" destId="{E41F9D89-41AB-3341-9482-039E7F643895}" srcOrd="0" destOrd="0" presId="urn:microsoft.com/office/officeart/2005/8/layout/vList2"/>
    <dgm:cxn modelId="{FC74A06C-85A5-4349-B3C7-EDE364364589}" srcId="{BC919AC4-49EB-4782-9AB4-B440D3FB4758}" destId="{023B4A63-FBEF-479F-83E8-4E4E167DA57D}" srcOrd="2" destOrd="0" parTransId="{F526B044-3201-4482-B8AB-EDE03219B345}" sibTransId="{8BE5FF05-2A61-4EC8-8C1E-2DD6029D37DB}"/>
    <dgm:cxn modelId="{12AD17AA-82C9-4747-B25D-3AC067E19872}" srcId="{BC919AC4-49EB-4782-9AB4-B440D3FB4758}" destId="{AAED7DBC-F4C6-4AAD-87AB-F10CE7F76250}" srcOrd="4" destOrd="0" parTransId="{0EFD5F64-3037-4813-8A6C-B0CF153D24D4}" sibTransId="{551D898F-83D4-4702-BE4F-6758AFF66E91}"/>
    <dgm:cxn modelId="{739ECBD2-4B55-C14B-80C3-F38D978295E1}" type="presOf" srcId="{AAED7DBC-F4C6-4AAD-87AB-F10CE7F76250}" destId="{54BF3EF7-51E4-CF4F-A7A6-782B3CEF295E}" srcOrd="0" destOrd="0" presId="urn:microsoft.com/office/officeart/2005/8/layout/vList2"/>
    <dgm:cxn modelId="{1BFC49DB-FBC5-4413-B1CA-FA06FE0BB08D}" srcId="{BC919AC4-49EB-4782-9AB4-B440D3FB4758}" destId="{87B746AA-1A7F-4945-92FA-1C949B9AD0B1}" srcOrd="1" destOrd="0" parTransId="{C9B33E91-9A50-47E8-AA9F-BCEE4B62B786}" sibTransId="{8D3666A7-37ED-4A96-A753-67AECA18646D}"/>
    <dgm:cxn modelId="{F1573CE2-A002-744E-A966-3B6759BEF46C}" type="presOf" srcId="{F3C8D3A3-6E15-4796-AEB3-8B182ABF5A0C}" destId="{4ED7C8E5-0A50-E14B-9860-95DE3824E25F}" srcOrd="0" destOrd="0" presId="urn:microsoft.com/office/officeart/2005/8/layout/vList2"/>
    <dgm:cxn modelId="{99F631B9-5A72-FC4A-87A2-772EAAAECF4C}" type="presParOf" srcId="{254CDD4C-A26A-8846-808C-8D3E47EC59F3}" destId="{DE4F48DE-FE20-5046-94DF-EBAFAB2B4217}" srcOrd="0" destOrd="0" presId="urn:microsoft.com/office/officeart/2005/8/layout/vList2"/>
    <dgm:cxn modelId="{643266F5-86DC-D942-AD41-A0F215DF9ACA}" type="presParOf" srcId="{254CDD4C-A26A-8846-808C-8D3E47EC59F3}" destId="{583F9E38-B852-6845-A2C5-40525350A6EC}" srcOrd="1" destOrd="0" presId="urn:microsoft.com/office/officeart/2005/8/layout/vList2"/>
    <dgm:cxn modelId="{939F934A-9406-F546-8652-0E393471BDC5}" type="presParOf" srcId="{254CDD4C-A26A-8846-808C-8D3E47EC59F3}" destId="{E41F9D89-41AB-3341-9482-039E7F643895}" srcOrd="2" destOrd="0" presId="urn:microsoft.com/office/officeart/2005/8/layout/vList2"/>
    <dgm:cxn modelId="{EEF20B61-00E1-4549-BCBB-B643170AFB67}" type="presParOf" srcId="{254CDD4C-A26A-8846-808C-8D3E47EC59F3}" destId="{CBC08232-C010-7C40-9D2E-22A8A5FACFC3}" srcOrd="3" destOrd="0" presId="urn:microsoft.com/office/officeart/2005/8/layout/vList2"/>
    <dgm:cxn modelId="{539FEDB3-2E8A-2840-A4A8-9987E0B66FDD}" type="presParOf" srcId="{254CDD4C-A26A-8846-808C-8D3E47EC59F3}" destId="{6D892C8E-72E1-2947-8DE8-CCC45389AA80}" srcOrd="4" destOrd="0" presId="urn:microsoft.com/office/officeart/2005/8/layout/vList2"/>
    <dgm:cxn modelId="{33707E29-DDAA-494F-8CD9-59992BEAB149}" type="presParOf" srcId="{254CDD4C-A26A-8846-808C-8D3E47EC59F3}" destId="{2C275FDE-1265-3B48-A45D-7BB886B70AF5}" srcOrd="5" destOrd="0" presId="urn:microsoft.com/office/officeart/2005/8/layout/vList2"/>
    <dgm:cxn modelId="{C00B26E7-152D-CA4C-99F5-E387EC4795CE}" type="presParOf" srcId="{254CDD4C-A26A-8846-808C-8D3E47EC59F3}" destId="{4ED7C8E5-0A50-E14B-9860-95DE3824E25F}" srcOrd="6" destOrd="0" presId="urn:microsoft.com/office/officeart/2005/8/layout/vList2"/>
    <dgm:cxn modelId="{15A64A9E-3D58-084E-83FC-0A0B884997A3}" type="presParOf" srcId="{254CDD4C-A26A-8846-808C-8D3E47EC59F3}" destId="{0787CD77-9724-2148-AF05-774D186702FF}" srcOrd="7" destOrd="0" presId="urn:microsoft.com/office/officeart/2005/8/layout/vList2"/>
    <dgm:cxn modelId="{A91FBC03-2BE9-AA4B-BD1F-D7E99269EFB5}" type="presParOf" srcId="{254CDD4C-A26A-8846-808C-8D3E47EC59F3}" destId="{54BF3EF7-51E4-CF4F-A7A6-782B3CEF295E}" srcOrd="8" destOrd="0" presId="urn:microsoft.com/office/officeart/2005/8/layout/vList2"/>
    <dgm:cxn modelId="{11C79C12-4DFD-4A4E-B412-82378082EF3A}" type="presParOf" srcId="{254CDD4C-A26A-8846-808C-8D3E47EC59F3}" destId="{E6DE6899-CF48-144D-ABF2-5226D08179EE}" srcOrd="9" destOrd="0" presId="urn:microsoft.com/office/officeart/2005/8/layout/vList2"/>
    <dgm:cxn modelId="{5BA6B0E1-5007-FE40-81F5-50B6AAD04402}" type="presParOf" srcId="{254CDD4C-A26A-8846-808C-8D3E47EC59F3}" destId="{0AFB1C97-0D4D-9448-9640-6A843A479AD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F48DE-FE20-5046-94DF-EBAFAB2B4217}">
      <dsp:nvSpPr>
        <dsp:cNvPr id="0" name=""/>
        <dsp:cNvSpPr/>
      </dsp:nvSpPr>
      <dsp:spPr>
        <a:xfrm>
          <a:off x="0" y="40807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Pasindu</a:t>
          </a:r>
          <a:r>
            <a:rPr lang="en-US" sz="2200" kern="1200" dirty="0"/>
            <a:t> Senaratne</a:t>
          </a:r>
        </a:p>
      </dsp:txBody>
      <dsp:txXfrm>
        <a:off x="25759" y="66566"/>
        <a:ext cx="10273482" cy="476152"/>
      </dsp:txXfrm>
    </dsp:sp>
    <dsp:sp modelId="{E41F9D89-41AB-3341-9482-039E7F643895}">
      <dsp:nvSpPr>
        <dsp:cNvPr id="0" name=""/>
        <dsp:cNvSpPr/>
      </dsp:nvSpPr>
      <dsp:spPr>
        <a:xfrm>
          <a:off x="0" y="631837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Kyle Myat</a:t>
          </a:r>
        </a:p>
      </dsp:txBody>
      <dsp:txXfrm>
        <a:off x="25759" y="657596"/>
        <a:ext cx="10273482" cy="476152"/>
      </dsp:txXfrm>
    </dsp:sp>
    <dsp:sp modelId="{6D892C8E-72E1-2947-8DE8-CCC45389AA80}">
      <dsp:nvSpPr>
        <dsp:cNvPr id="0" name=""/>
        <dsp:cNvSpPr/>
      </dsp:nvSpPr>
      <dsp:spPr>
        <a:xfrm>
          <a:off x="0" y="122286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Khoi Tran</a:t>
          </a:r>
        </a:p>
      </dsp:txBody>
      <dsp:txXfrm>
        <a:off x="25759" y="1248627"/>
        <a:ext cx="10273482" cy="476152"/>
      </dsp:txXfrm>
    </dsp:sp>
    <dsp:sp modelId="{4ED7C8E5-0A50-E14B-9860-95DE3824E25F}">
      <dsp:nvSpPr>
        <dsp:cNvPr id="0" name=""/>
        <dsp:cNvSpPr/>
      </dsp:nvSpPr>
      <dsp:spPr>
        <a:xfrm>
          <a:off x="0" y="181389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Alpha Osita</a:t>
          </a:r>
        </a:p>
      </dsp:txBody>
      <dsp:txXfrm>
        <a:off x="25759" y="1839657"/>
        <a:ext cx="10273482" cy="476152"/>
      </dsp:txXfrm>
    </dsp:sp>
    <dsp:sp modelId="{54BF3EF7-51E4-CF4F-A7A6-782B3CEF295E}">
      <dsp:nvSpPr>
        <dsp:cNvPr id="0" name=""/>
        <dsp:cNvSpPr/>
      </dsp:nvSpPr>
      <dsp:spPr>
        <a:xfrm>
          <a:off x="0" y="240492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Alex </a:t>
          </a:r>
          <a:r>
            <a:rPr lang="en-US" sz="2200" kern="1200" dirty="0" err="1"/>
            <a:t>Fok</a:t>
          </a:r>
          <a:endParaRPr lang="en-US" sz="2200" kern="1200" dirty="0"/>
        </a:p>
      </dsp:txBody>
      <dsp:txXfrm>
        <a:off x="25759" y="2430687"/>
        <a:ext cx="10273482" cy="476152"/>
      </dsp:txXfrm>
    </dsp:sp>
    <dsp:sp modelId="{0AFB1C97-0D4D-9448-9640-6A843A479AD4}">
      <dsp:nvSpPr>
        <dsp:cNvPr id="0" name=""/>
        <dsp:cNvSpPr/>
      </dsp:nvSpPr>
      <dsp:spPr>
        <a:xfrm>
          <a:off x="0" y="299595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West </a:t>
          </a:r>
          <a:r>
            <a:rPr lang="en-US" sz="2200" kern="1200" dirty="0" err="1"/>
            <a:t>Burington</a:t>
          </a:r>
          <a:endParaRPr lang="en-US" sz="2200" kern="1200" dirty="0"/>
        </a:p>
      </dsp:txBody>
      <dsp:txXfrm>
        <a:off x="25759" y="3021717"/>
        <a:ext cx="10273482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A8F34-23C0-6845-A594-4ECA30A306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3CFE8-0AD6-2147-BB5C-2EEE0E8D4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9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5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volatility presented by Alex, we have the most volatile investment paired against our least volatile investment. You can consider this your 1000 foot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0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1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talk about the meta quest or the overall investment into the metaverse and how these have not panned out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1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1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9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9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4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7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1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ngimg.com/download/92558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 background with curved lines&#10;&#10;Description automatically generated with medium confidence">
            <a:extLst>
              <a:ext uri="{FF2B5EF4-FFF2-40B4-BE49-F238E27FC236}">
                <a16:creationId xmlns:a16="http://schemas.microsoft.com/office/drawing/2014/main" id="{5FCF797D-8D9D-59E7-ECF5-1707820C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72" r="11909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E2FEB-E579-D926-B9B1-C496B6892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FAANG Investment is right for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49BB0-6D9A-4E73-292C-14BEFB6B9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presentation by Group 5</a:t>
            </a:r>
          </a:p>
        </p:txBody>
      </p:sp>
    </p:spTree>
    <p:extLst>
      <p:ext uri="{BB962C8B-B14F-4D97-AF65-F5344CB8AC3E}">
        <p14:creationId xmlns:p14="http://schemas.microsoft.com/office/powerpoint/2010/main" val="308672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9C0BDB-1201-72C5-2502-C76B8925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854" y="0"/>
            <a:ext cx="3842327" cy="21613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48C8D3-4107-3866-5C9A-43D965A09D66}"/>
              </a:ext>
            </a:extLst>
          </p:cNvPr>
          <p:cNvSpPr txBox="1"/>
          <p:nvPr/>
        </p:nvSpPr>
        <p:spPr>
          <a:xfrm>
            <a:off x="8562109" y="1459345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(before covid, relatively stable)</a:t>
            </a:r>
          </a:p>
        </p:txBody>
      </p:sp>
      <p:pic>
        <p:nvPicPr>
          <p:cNvPr id="34" name="Picture 33" descr="A graph of a number of stock numbers&#10;&#10;Description automatically generated with medium confidence">
            <a:extLst>
              <a:ext uri="{FF2B5EF4-FFF2-40B4-BE49-F238E27FC236}">
                <a16:creationId xmlns:a16="http://schemas.microsoft.com/office/drawing/2014/main" id="{EF0B8E6C-4B1B-98B0-993C-AB463B83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5463"/>
            <a:ext cx="3742396" cy="4022537"/>
          </a:xfrm>
          <a:prstGeom prst="rect">
            <a:avLst/>
          </a:prstGeom>
        </p:spPr>
      </p:pic>
      <p:pic>
        <p:nvPicPr>
          <p:cNvPr id="32" name="Content Placeholder 31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F41ABEC1-9CE3-A74D-292C-B45F13237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5604" y="2835463"/>
            <a:ext cx="3957130" cy="4022537"/>
          </a:xfrm>
        </p:spPr>
      </p:pic>
      <p:pic>
        <p:nvPicPr>
          <p:cNvPr id="36" name="Picture 3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5E71739E-9633-78F7-D9BE-3F3A1EBBB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4" y="2835463"/>
            <a:ext cx="3917885" cy="40225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D35C25-B1CA-70D2-E6AA-4C360B5B77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87960" y="2835462"/>
            <a:ext cx="3957129" cy="4022537"/>
          </a:xfrm>
          <a:prstGeom prst="rect">
            <a:avLst/>
          </a:prstGeom>
        </p:spPr>
      </p:pic>
      <p:pic>
        <p:nvPicPr>
          <p:cNvPr id="40" name="Picture 39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6722FA34-BD64-B6D4-B04F-0062E2B4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41" y="2855408"/>
            <a:ext cx="3917885" cy="398264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0AE7A9-8175-3DA5-C123-35645BE625E7}"/>
              </a:ext>
            </a:extLst>
          </p:cNvPr>
          <p:cNvSpPr/>
          <p:nvPr/>
        </p:nvSpPr>
        <p:spPr>
          <a:xfrm>
            <a:off x="-175490" y="283546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0E9E0F-E839-EBB7-A44C-4AE74EBE0B64}"/>
              </a:ext>
            </a:extLst>
          </p:cNvPr>
          <p:cNvCxnSpPr>
            <a:cxnSpLocks/>
          </p:cNvCxnSpPr>
          <p:nvPr/>
        </p:nvCxnSpPr>
        <p:spPr>
          <a:xfrm>
            <a:off x="6120917" y="2161309"/>
            <a:ext cx="49490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A2FA18-BF24-49E3-ABBB-A9E258D51325}"/>
              </a:ext>
            </a:extLst>
          </p:cNvPr>
          <p:cNvCxnSpPr>
            <a:cxnSpLocks/>
          </p:cNvCxnSpPr>
          <p:nvPr/>
        </p:nvCxnSpPr>
        <p:spPr>
          <a:xfrm flipH="1">
            <a:off x="1994507" y="1664265"/>
            <a:ext cx="2151061" cy="13761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07F518-5A2E-7C69-7122-5FE786897AAF}"/>
              </a:ext>
            </a:extLst>
          </p:cNvPr>
          <p:cNvCxnSpPr>
            <a:cxnSpLocks/>
          </p:cNvCxnSpPr>
          <p:nvPr/>
        </p:nvCxnSpPr>
        <p:spPr>
          <a:xfrm flipH="1">
            <a:off x="4297968" y="2161309"/>
            <a:ext cx="74942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283FF-E1ED-090E-F2E8-C6DE4534AF6B}"/>
              </a:ext>
            </a:extLst>
          </p:cNvPr>
          <p:cNvCxnSpPr>
            <a:cxnSpLocks/>
          </p:cNvCxnSpPr>
          <p:nvPr/>
        </p:nvCxnSpPr>
        <p:spPr>
          <a:xfrm>
            <a:off x="6728306" y="2161309"/>
            <a:ext cx="2335684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4C796F8-CD94-5787-3855-C01793ABDDCB}"/>
              </a:ext>
            </a:extLst>
          </p:cNvPr>
          <p:cNvCxnSpPr>
            <a:cxnSpLocks/>
          </p:cNvCxnSpPr>
          <p:nvPr/>
        </p:nvCxnSpPr>
        <p:spPr>
          <a:xfrm>
            <a:off x="7661110" y="1828677"/>
            <a:ext cx="3745235" cy="131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A806-DBCB-F0FE-C87C-AD325D24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14F23F93-ECF0-44AF-C88A-F33EE015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130"/>
            <a:ext cx="3719292" cy="3780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9D71F-952C-2676-8DFE-CACD13BF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3" b="37839"/>
          <a:stretch/>
        </p:blipFill>
        <p:spPr>
          <a:xfrm>
            <a:off x="-51435" y="-85859"/>
            <a:ext cx="12294870" cy="2340132"/>
          </a:xfrm>
          <a:prstGeom prst="rect">
            <a:avLst/>
          </a:prstGeom>
        </p:spPr>
      </p:pic>
      <p:pic>
        <p:nvPicPr>
          <p:cNvPr id="7" name="Content Placeholder 6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A59E2A60-3ACD-5E05-7A27-B825B119F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3309" y="3343005"/>
            <a:ext cx="3702691" cy="3763893"/>
          </a:xfrm>
        </p:spPr>
      </p:pic>
      <p:pic>
        <p:nvPicPr>
          <p:cNvPr id="15" name="Picture 14" descr="A graph with a line and a square&#10;&#10;Description automatically generated">
            <a:extLst>
              <a:ext uri="{FF2B5EF4-FFF2-40B4-BE49-F238E27FC236}">
                <a16:creationId xmlns:a16="http://schemas.microsoft.com/office/drawing/2014/main" id="{3D78410C-08C4-F5D2-6AFD-31337C29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29" y="3349218"/>
            <a:ext cx="3702690" cy="3757680"/>
          </a:xfrm>
          <a:prstGeom prst="rect">
            <a:avLst/>
          </a:prstGeom>
        </p:spPr>
      </p:pic>
      <p:pic>
        <p:nvPicPr>
          <p:cNvPr id="9" name="Picture 8" descr="A graph with a line and a square in the middle&#10;&#10;Description automatically generated">
            <a:extLst>
              <a:ext uri="{FF2B5EF4-FFF2-40B4-BE49-F238E27FC236}">
                <a16:creationId xmlns:a16="http://schemas.microsoft.com/office/drawing/2014/main" id="{E8CCDCD0-FA4F-5656-06D0-6A49BE35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95" y="3349216"/>
            <a:ext cx="3702691" cy="3757682"/>
          </a:xfrm>
          <a:prstGeom prst="rect">
            <a:avLst/>
          </a:prstGeom>
        </p:spPr>
      </p:pic>
      <p:pic>
        <p:nvPicPr>
          <p:cNvPr id="11" name="Picture 10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8AFFD472-1EE1-A1E6-86F0-E5DA3A2A5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14" y="3326131"/>
            <a:ext cx="3678211" cy="37807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A97704-2BC6-EE92-B300-7EF0D791F80C}"/>
              </a:ext>
            </a:extLst>
          </p:cNvPr>
          <p:cNvSpPr/>
          <p:nvPr/>
        </p:nvSpPr>
        <p:spPr>
          <a:xfrm>
            <a:off x="-51435" y="332613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BD9DAB-59F0-D0B7-069A-2389708C9A7C}"/>
              </a:ext>
            </a:extLst>
          </p:cNvPr>
          <p:cNvCxnSpPr>
            <a:cxnSpLocks/>
          </p:cNvCxnSpPr>
          <p:nvPr/>
        </p:nvCxnSpPr>
        <p:spPr>
          <a:xfrm>
            <a:off x="1325880" y="2254273"/>
            <a:ext cx="65151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A9A9C9-6EB9-D034-F647-02E2F0077A4D}"/>
              </a:ext>
            </a:extLst>
          </p:cNvPr>
          <p:cNvCxnSpPr>
            <a:cxnSpLocks/>
          </p:cNvCxnSpPr>
          <p:nvPr/>
        </p:nvCxnSpPr>
        <p:spPr>
          <a:xfrm>
            <a:off x="3719292" y="2254273"/>
            <a:ext cx="624108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B3CE56-138F-57B5-1339-EE88679FCD8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2254273"/>
            <a:ext cx="54483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8D6C4B-2F2A-4F82-BD7C-3C8FF5E2E035}"/>
              </a:ext>
            </a:extLst>
          </p:cNvPr>
          <p:cNvCxnSpPr>
            <a:cxnSpLocks/>
          </p:cNvCxnSpPr>
          <p:nvPr/>
        </p:nvCxnSpPr>
        <p:spPr>
          <a:xfrm>
            <a:off x="8641080" y="2254273"/>
            <a:ext cx="22860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B56E20-4386-D15D-2C5F-CB647EE612A0}"/>
              </a:ext>
            </a:extLst>
          </p:cNvPr>
          <p:cNvCxnSpPr>
            <a:cxnSpLocks/>
          </p:cNvCxnSpPr>
          <p:nvPr/>
        </p:nvCxnSpPr>
        <p:spPr>
          <a:xfrm>
            <a:off x="11016079" y="2254273"/>
            <a:ext cx="151031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DA693B-28E9-D443-7F74-2769195FAEC5}"/>
              </a:ext>
            </a:extLst>
          </p:cNvPr>
          <p:cNvSpPr txBox="1"/>
          <p:nvPr/>
        </p:nvSpPr>
        <p:spPr>
          <a:xfrm>
            <a:off x="6634220" y="2205842"/>
            <a:ext cx="230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NFLX adds another 4% volatility as other companies adopt streaming services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C6369-0BE6-D101-50F7-B5160A7E97FB}"/>
              </a:ext>
            </a:extLst>
          </p:cNvPr>
          <p:cNvSpPr txBox="1"/>
          <p:nvPr/>
        </p:nvSpPr>
        <p:spPr>
          <a:xfrm>
            <a:off x="9797776" y="-72500"/>
            <a:ext cx="223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(after covid and beyond)</a:t>
            </a:r>
          </a:p>
        </p:txBody>
      </p:sp>
    </p:spTree>
    <p:extLst>
      <p:ext uri="{BB962C8B-B14F-4D97-AF65-F5344CB8AC3E}">
        <p14:creationId xmlns:p14="http://schemas.microsoft.com/office/powerpoint/2010/main" val="284505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5C0-0985-535F-CAF7-AA36CEE7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with a line and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F816FB8F-922B-7DAD-63B8-802731493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692" y="1633423"/>
            <a:ext cx="5073297" cy="5157155"/>
          </a:xfrm>
        </p:spPr>
      </p:pic>
      <p:pic>
        <p:nvPicPr>
          <p:cNvPr id="8" name="Picture 7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0C40E9A-65F5-28E3-4CF7-DE700CD0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" y="1700846"/>
            <a:ext cx="5073298" cy="515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ACBC1-5D02-252A-874D-14DB56D5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E254-69F3-6F65-E325-0911B3F6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with a line and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93C0B51D-8875-E752-25B0-C9477C2F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9885"/>
            <a:ext cx="5566410" cy="5658418"/>
          </a:xfr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27A570-C10D-C3E3-2382-C11A635B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078992"/>
            <a:ext cx="5760214" cy="5779008"/>
          </a:xfrm>
          <a:prstGeom prst="rect">
            <a:avLst/>
          </a:prstGeom>
        </p:spPr>
      </p:pic>
      <p:pic>
        <p:nvPicPr>
          <p:cNvPr id="12" name="Picture 11" descr="A dog with a black background&#10;&#10;Description automatically generated">
            <a:extLst>
              <a:ext uri="{FF2B5EF4-FFF2-40B4-BE49-F238E27FC236}">
                <a16:creationId xmlns:a16="http://schemas.microsoft.com/office/drawing/2014/main" id="{10419554-BBEE-F2A7-F690-EEE7F836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99" y="0"/>
            <a:ext cx="1881160" cy="21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3A9BC0C6-3637-BF67-7963-AA3018599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713" r="-1" b="4284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75E94-6CD2-BE81-B3F6-21007B8B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Real world events parallel to stock market volatility.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0A22-69EF-BC1A-E4E2-3F7D8C74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The effects of real-world events on the stock market.</a:t>
            </a:r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36FF-2CAA-EAF3-3CA9-6C52E7B6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644" y="183190"/>
            <a:ext cx="4826921" cy="985924"/>
          </a:xfrm>
        </p:spPr>
        <p:txBody>
          <a:bodyPr>
            <a:normAutofit/>
          </a:bodyPr>
          <a:lstStyle/>
          <a:p>
            <a:r>
              <a:rPr lang="en-US" dirty="0"/>
              <a:t>Elon’s tweets</a:t>
            </a:r>
          </a:p>
        </p:txBody>
      </p:sp>
      <p:pic>
        <p:nvPicPr>
          <p:cNvPr id="5" name="Content Placeholder 4" descr="A hand holding a cell phone&#10;&#10;Description automatically generated">
            <a:extLst>
              <a:ext uri="{FF2B5EF4-FFF2-40B4-BE49-F238E27FC236}">
                <a16:creationId xmlns:a16="http://schemas.microsoft.com/office/drawing/2014/main" id="{2DBFB34D-9D51-F5A0-C8B5-0A0BD8975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7" r="36176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5BB1-FD47-7836-5C13-92BE8401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995" y="1124919"/>
            <a:ext cx="4927425" cy="2481401"/>
          </a:xfrm>
        </p:spPr>
        <p:txBody>
          <a:bodyPr>
            <a:normAutofit/>
          </a:bodyPr>
          <a:lstStyle/>
          <a:p>
            <a:r>
              <a:rPr lang="en-US" dirty="0"/>
              <a:t>Elon Musk, an influential figure in business, he has had effects on the stock market on multiple occasions.</a:t>
            </a:r>
          </a:p>
          <a:p>
            <a:r>
              <a:rPr lang="en-US" dirty="0"/>
              <a:t>A day after his tweet of “doge barking at the moon”, dogecoin’s price skyrocketed, setting a record the coin.</a:t>
            </a:r>
          </a:p>
        </p:txBody>
      </p:sp>
      <p:pic>
        <p:nvPicPr>
          <p:cNvPr id="13" name="Picture 12" descr="A graph of a price&#10;&#10;Description automatically generated">
            <a:extLst>
              <a:ext uri="{FF2B5EF4-FFF2-40B4-BE49-F238E27FC236}">
                <a16:creationId xmlns:a16="http://schemas.microsoft.com/office/drawing/2014/main" id="{4F7F8F3F-5301-6232-ABC5-B7876899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95" y="3313852"/>
            <a:ext cx="4853843" cy="35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360E-B82A-7635-4AD2-7AEF1B3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395595" cy="1907138"/>
          </a:xfrm>
        </p:spPr>
        <p:txBody>
          <a:bodyPr anchor="ctr">
            <a:normAutofit/>
          </a:bodyPr>
          <a:lstStyle/>
          <a:p>
            <a:r>
              <a:rPr lang="en-US" dirty="0"/>
              <a:t>Collapse of FTX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9ADC-7456-4798-C7A8-CF4F564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624" y="725952"/>
            <a:ext cx="5001180" cy="1907138"/>
          </a:xfrm>
        </p:spPr>
        <p:txBody>
          <a:bodyPr anchor="ctr"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FTX had been a prominent cryptocurrency exchange and hedge fund.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FTX experienced a crash subsequent to an acquisition offer made by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Binance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This event led to a significant decline in their price on one hand, while on the other hand, it triggered a surge in purchases.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Consequently, this led to their most active trading day for Bitcoin, marking a notable trading peak.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B8C3802-26CF-0E56-7916-E4B69C917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9" r="-2" b="-2"/>
          <a:stretch/>
        </p:blipFill>
        <p:spPr>
          <a:xfrm>
            <a:off x="20" y="3406906"/>
            <a:ext cx="6094456" cy="3451094"/>
          </a:xfrm>
          <a:custGeom>
            <a:avLst/>
            <a:gdLst/>
            <a:ahLst/>
            <a:cxnLst/>
            <a:rect l="l" t="t" r="r" b="b"/>
            <a:pathLst>
              <a:path w="6094476" h="3451094">
                <a:moveTo>
                  <a:pt x="6094476" y="0"/>
                </a:moveTo>
                <a:lnTo>
                  <a:pt x="6094476" y="3451094"/>
                </a:lnTo>
                <a:lnTo>
                  <a:pt x="0" y="3451094"/>
                </a:lnTo>
                <a:lnTo>
                  <a:pt x="0" y="585590"/>
                </a:lnTo>
                <a:cubicBezTo>
                  <a:pt x="3047238" y="585590"/>
                  <a:pt x="4570857" y="244319"/>
                  <a:pt x="6094476" y="0"/>
                </a:cubicBezTo>
                <a:close/>
              </a:path>
            </a:pathLst>
          </a:custGeom>
        </p:spPr>
      </p:pic>
      <p:pic>
        <p:nvPicPr>
          <p:cNvPr id="7" name="Picture 6" descr="A graph showing a blue line&#10;&#10;Description automatically generated">
            <a:extLst>
              <a:ext uri="{FF2B5EF4-FFF2-40B4-BE49-F238E27FC236}">
                <a16:creationId xmlns:a16="http://schemas.microsoft.com/office/drawing/2014/main" id="{B07B9456-1F09-D270-6F3F-96A5E7E5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81" r="-1" b="-1"/>
          <a:stretch/>
        </p:blipFill>
        <p:spPr>
          <a:xfrm>
            <a:off x="6094476" y="3164614"/>
            <a:ext cx="6094476" cy="3693386"/>
          </a:xfrm>
          <a:custGeom>
            <a:avLst/>
            <a:gdLst/>
            <a:ahLst/>
            <a:cxnLst/>
            <a:rect l="l" t="t" r="r" b="b"/>
            <a:pathLst>
              <a:path w="6094476" h="3693386">
                <a:moveTo>
                  <a:pt x="2842279" y="26"/>
                </a:moveTo>
                <a:cubicBezTo>
                  <a:pt x="3719773" y="1517"/>
                  <a:pt x="4761309" y="68747"/>
                  <a:pt x="6094476" y="238413"/>
                </a:cubicBezTo>
                <a:lnTo>
                  <a:pt x="6094476" y="3693386"/>
                </a:lnTo>
                <a:lnTo>
                  <a:pt x="0" y="3693386"/>
                </a:lnTo>
                <a:lnTo>
                  <a:pt x="0" y="242291"/>
                </a:lnTo>
                <a:cubicBezTo>
                  <a:pt x="857036" y="104862"/>
                  <a:pt x="1714072" y="-1892"/>
                  <a:pt x="2842279" y="2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808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13">
            <a:extLst>
              <a:ext uri="{FF2B5EF4-FFF2-40B4-BE49-F238E27FC236}">
                <a16:creationId xmlns:a16="http://schemas.microsoft.com/office/drawing/2014/main" id="{67CE0AF2-326F-4B0F-B97A-2C14B3CE1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8B05B5-D3AB-4AAC-B97A-7D65FF85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47EC12-BFF1-4F97-8364-51C4DF81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15F011-94BA-47DC-834F-1388B3421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06A0AD-93DC-442E-9F60-B30CEAF7D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D3C365-CE85-4FAC-B746-E04C9F92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8454BD-0545-4C56-BD44-0FD16077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2AB6B5-F9FA-46C4-9677-F28F2A3B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888551-D4D1-46F5-975D-320FB87DB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67C48A2-7C70-4832-8EA1-F4690A5F6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B11DE8-28CF-46C2-AB13-7AE20980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395973-46DA-4BF6-B9C1-F0B4512D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CCFEEC4-7A30-4BB7-91CE-1BBA13833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A0F616-0997-42B0-83B2-BDF6BB35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4B0F3E-07AE-40F2-ACA8-84BBAEE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948B5D-3085-4444-95B3-2ED3F19C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B0FDF0-2286-4AD5-8409-EC8B706C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8842C3-3266-4C74-A6BF-5529C9CC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20E458-6F68-46DF-9407-9E6AD8CE2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CB4A57-7F7E-426D-93B5-984A8F8BC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038EA1-A5C8-4528-9DEC-35C3970C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C18C7B-5800-46CC-B5DF-8B8D91A1B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AFBA18-1DE7-4213-9CF2-DAA4886EA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209AD18-3DFF-4A2A-BA06-5B62BC9F3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C9349A2-4AE5-4765-852E-EDD390D0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51698-2DD2-4F8E-ABB8-0CBAE048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3D68F4A-8464-4C0E-8E8F-218BA86E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142AB3-3DD8-414B-8BB3-2E30DBD7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796E03-EB21-459D-96EA-B0EE0109B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F4A84E-E201-47CA-85A4-25A9D7662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C03A65C-C198-4FD0-8FF6-BBF0C3AA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344B27-CEB6-40F4-A75F-54415ACD5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Triangle 46">
            <a:extLst>
              <a:ext uri="{FF2B5EF4-FFF2-40B4-BE49-F238E27FC236}">
                <a16:creationId xmlns:a16="http://schemas.microsoft.com/office/drawing/2014/main" id="{72D91726-E656-4E99-9757-0A6650CB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15170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B268-98C3-CC64-A0BD-89ED2D22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418418" cy="1918215"/>
          </a:xfrm>
        </p:spPr>
        <p:txBody>
          <a:bodyPr anchor="ctr">
            <a:normAutofit/>
          </a:bodyPr>
          <a:lstStyle/>
          <a:p>
            <a:r>
              <a:rPr lang="en-US" dirty="0"/>
              <a:t>Nvidia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8935-940D-1C49-163B-5B098D94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193" y="703245"/>
            <a:ext cx="5431498" cy="194092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Unlike bitcoin and dogecoin, it was not affected by its external events when it had its highest trade volume.  </a:t>
            </a:r>
          </a:p>
          <a:p>
            <a:pPr>
              <a:lnSpc>
                <a:spcPct val="100000"/>
              </a:lnSpc>
            </a:pPr>
            <a:r>
              <a:rPr lang="en-US" sz="1700"/>
              <a:t>This goes to show that not all stocks or investments are easily affected by outside variables. </a:t>
            </a:r>
          </a:p>
        </p:txBody>
      </p:sp>
      <p:pic>
        <p:nvPicPr>
          <p:cNvPr id="7" name="Picture 6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76350DE-984E-D96C-8E25-B96C8E58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67" y="2883005"/>
            <a:ext cx="9450434" cy="3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4F3C-28DF-009E-BE2F-2A4A88CF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761" y="725951"/>
            <a:ext cx="5911020" cy="2478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do Nvidia and Microsoft Compare in the same timeframe?</a:t>
            </a:r>
          </a:p>
        </p:txBody>
      </p:sp>
      <p:pic>
        <p:nvPicPr>
          <p:cNvPr id="5" name="Content Placeholder 4" descr="A building with a sign on it&#10;&#10;Description automatically generated">
            <a:extLst>
              <a:ext uri="{FF2B5EF4-FFF2-40B4-BE49-F238E27FC236}">
                <a16:creationId xmlns:a16="http://schemas.microsoft.com/office/drawing/2014/main" id="{242C2AD9-0FD8-3E53-7F21-17F4C946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" b="10516"/>
          <a:stretch/>
        </p:blipFill>
        <p:spPr>
          <a:xfrm>
            <a:off x="-6212" y="2276624"/>
            <a:ext cx="4510293" cy="2290687"/>
          </a:xfrm>
          <a:custGeom>
            <a:avLst/>
            <a:gdLst/>
            <a:ahLst/>
            <a:cxnLst/>
            <a:rect l="l" t="t" r="r" b="b"/>
            <a:pathLst>
              <a:path w="4510293" h="2290687">
                <a:moveTo>
                  <a:pt x="0" y="0"/>
                </a:moveTo>
                <a:lnTo>
                  <a:pt x="4510293" y="0"/>
                </a:lnTo>
                <a:lnTo>
                  <a:pt x="4490055" y="206246"/>
                </a:lnTo>
                <a:cubicBezTo>
                  <a:pt x="4395781" y="891588"/>
                  <a:pt x="4165110" y="1426153"/>
                  <a:pt x="3965471" y="2111494"/>
                </a:cubicBezTo>
                <a:lnTo>
                  <a:pt x="3917005" y="2290687"/>
                </a:lnTo>
                <a:lnTo>
                  <a:pt x="0" y="2290687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0A4E02-74E5-060B-6F49-C6D28B3B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r="5549" b="-2"/>
          <a:stretch/>
        </p:blipFill>
        <p:spPr>
          <a:xfrm>
            <a:off x="-6213" y="10"/>
            <a:ext cx="4533580" cy="2290676"/>
          </a:xfrm>
          <a:custGeom>
            <a:avLst/>
            <a:gdLst/>
            <a:ahLst/>
            <a:cxnLst/>
            <a:rect l="l" t="t" r="r" b="b"/>
            <a:pathLst>
              <a:path w="4533580" h="2290686">
                <a:moveTo>
                  <a:pt x="0" y="0"/>
                </a:moveTo>
                <a:lnTo>
                  <a:pt x="4279531" y="0"/>
                </a:lnTo>
                <a:lnTo>
                  <a:pt x="4344683" y="280891"/>
                </a:lnTo>
                <a:cubicBezTo>
                  <a:pt x="4510902" y="1044921"/>
                  <a:pt x="4554488" y="1630254"/>
                  <a:pt x="4525050" y="2126238"/>
                </a:cubicBezTo>
                <a:lnTo>
                  <a:pt x="4508913" y="2290686"/>
                </a:lnTo>
                <a:lnTo>
                  <a:pt x="0" y="22906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1C7D-229F-B64A-0967-0C0539402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25" r="5" b="5"/>
          <a:stretch/>
        </p:blipFill>
        <p:spPr>
          <a:xfrm>
            <a:off x="-6212" y="4567314"/>
            <a:ext cx="3917004" cy="2290686"/>
          </a:xfrm>
          <a:custGeom>
            <a:avLst/>
            <a:gdLst/>
            <a:ahLst/>
            <a:cxnLst/>
            <a:rect l="l" t="t" r="r" b="b"/>
            <a:pathLst>
              <a:path w="3917004" h="2283055">
                <a:moveTo>
                  <a:pt x="0" y="0"/>
                </a:moveTo>
                <a:lnTo>
                  <a:pt x="3917004" y="0"/>
                </a:lnTo>
                <a:lnTo>
                  <a:pt x="3869013" y="177436"/>
                </a:lnTo>
                <a:cubicBezTo>
                  <a:pt x="3745917" y="673421"/>
                  <a:pt x="3649017" y="1258753"/>
                  <a:pt x="3627920" y="2022783"/>
                </a:cubicBezTo>
                <a:lnTo>
                  <a:pt x="3624390" y="2283055"/>
                </a:lnTo>
                <a:lnTo>
                  <a:pt x="0" y="2283055"/>
                </a:lnTo>
                <a:close/>
              </a:path>
            </a:pathLst>
          </a:cu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9931C43-4214-B3C6-F506-51955689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0" y="3425901"/>
            <a:ext cx="5897315" cy="2706148"/>
          </a:xfrm>
        </p:spPr>
        <p:txBody>
          <a:bodyPr>
            <a:normAutofit/>
          </a:bodyPr>
          <a:lstStyle/>
          <a:p>
            <a:r>
              <a:rPr lang="en-US" dirty="0"/>
              <a:t>While not technically part of the FAANG lineup, we have included them as they are part of the newer, more relevant MATANA</a:t>
            </a:r>
          </a:p>
        </p:txBody>
      </p:sp>
    </p:spTree>
    <p:extLst>
      <p:ext uri="{BB962C8B-B14F-4D97-AF65-F5344CB8AC3E}">
        <p14:creationId xmlns:p14="http://schemas.microsoft.com/office/powerpoint/2010/main" val="215818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50">
            <a:extLst>
              <a:ext uri="{FF2B5EF4-FFF2-40B4-BE49-F238E27FC236}">
                <a16:creationId xmlns:a16="http://schemas.microsoft.com/office/drawing/2014/main" id="{57B5DC75-1F52-4E9C-9473-841A19CC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C8E260-9745-4F1D-9E08-E4B33A9B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C986A-1060-4A1B-B829-D185CCCF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63AEB3-7A0A-4B79-81AF-C0AA5649E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47D3CD-E86B-49FC-9EC9-3450B956C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B16073-5DFB-4FD7-B03D-2EEA1C79C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ED614C-8961-4154-995D-93FCE925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83C93A-F7B0-4FD2-8ABA-68BAD16EF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A8E084-22C2-42FC-91B5-80302C50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993E6F-B198-4649-B462-A780AF1B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F83CECE-ADEA-45F5-886B-D8A509FD6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2CAB2-F6BB-419F-882E-CD868E9A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B1C8B9-8B62-4A61-AD6A-F5DE1FE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20E83D-80DE-47EA-85BD-D6D86581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66981D-F19A-4E89-BD38-4DE035A2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9CBF7E-3DED-45B3-ADE2-7898DBA8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C8E43C-B884-4E1D-8DDC-82A2D3C41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FB5D68-029C-4FED-B617-51BC9373F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056076-8190-4B79-8274-F78B57EFE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00878F-F3CD-4558-ADA5-BDBC367DD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E57A73-E862-4FD6-8126-BC1FD2106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7E7956-4B42-4171-9748-3C00107F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1AF756-3380-46B8-AA68-E20C133C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7A0A0E-DDE9-469D-B026-82A5E7F1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3D7289-C839-4506-8270-306A16F3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D8A14B-57EA-4B68-BB88-6DF9AB0A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F2E610-EFF5-4550-909D-DDFC580F2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1BE3BC8-9219-432A-9775-861977C5D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754CEB-5D93-4638-A046-A2F4EB57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3BD69F-562F-407A-8608-D0B71614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F25EC-83B4-4BED-A9F7-161C004B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A23889E-B0CB-432F-A4B4-42CEAFF9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FD645-F35D-BA5A-C763-6ACF66C0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42638"/>
            <a:ext cx="10325000" cy="1085760"/>
          </a:xfrm>
        </p:spPr>
        <p:txBody>
          <a:bodyPr anchor="ctr">
            <a:normAutofit/>
          </a:bodyPr>
          <a:lstStyle/>
          <a:p>
            <a:r>
              <a:rPr lang="en-US"/>
              <a:t>5 Year investment comparison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A0E35E-C09F-1B93-FD88-99843C74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15" r="-1" b="11384"/>
          <a:stretch/>
        </p:blipFill>
        <p:spPr>
          <a:xfrm>
            <a:off x="20" y="1"/>
            <a:ext cx="12166101" cy="3305415"/>
          </a:xfrm>
          <a:custGeom>
            <a:avLst/>
            <a:gdLst/>
            <a:ahLst/>
            <a:cxnLst/>
            <a:rect l="l" t="t" r="r" b="b"/>
            <a:pathLst>
              <a:path w="12166121" h="3305415">
                <a:moveTo>
                  <a:pt x="0" y="0"/>
                </a:moveTo>
                <a:lnTo>
                  <a:pt x="12166121" y="0"/>
                </a:lnTo>
                <a:lnTo>
                  <a:pt x="12166121" y="2570737"/>
                </a:lnTo>
                <a:lnTo>
                  <a:pt x="11635078" y="2574050"/>
                </a:lnTo>
                <a:cubicBezTo>
                  <a:pt x="6088525" y="2644467"/>
                  <a:pt x="5904024" y="3760719"/>
                  <a:pt x="0" y="3093802"/>
                </a:cubicBezTo>
                <a:close/>
              </a:path>
            </a:pathLst>
          </a:custGeom>
        </p:spPr>
      </p:pic>
      <p:sp>
        <p:nvSpPr>
          <p:cNvPr id="129" name="Right Triangle 83">
            <a:extLst>
              <a:ext uri="{FF2B5EF4-FFF2-40B4-BE49-F238E27FC236}">
                <a16:creationId xmlns:a16="http://schemas.microsoft.com/office/drawing/2014/main" id="{9CB088BA-8550-4910-8653-B87C8689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473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2035778A-B85E-6740-B140-E7F1C040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4789206"/>
            <a:ext cx="10325000" cy="172536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A person standing next to a dog in a space suit&#10;&#10;Description automatically generated">
            <a:extLst>
              <a:ext uri="{FF2B5EF4-FFF2-40B4-BE49-F238E27FC236}">
                <a16:creationId xmlns:a16="http://schemas.microsoft.com/office/drawing/2014/main" id="{42813F9C-F142-3992-926B-3596BB7B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" y="4103988"/>
            <a:ext cx="4951518" cy="2788486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E324726-BB55-4DB0-A3C9-72FC7E83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3A4068-AFD8-4CFE-B3E4-589CFDE2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1191505-EFFB-4F1F-BB8A-C5D90749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2E6AC5-5925-4C66-9393-9E0AA99B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43FF39-8B1E-4E56-A312-CD5CF197C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32881D-F33B-402E-AD43-09E427385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6776-0212-4D36-A3F3-12A0ABE5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3CF908-675C-4F37-A992-07F5063CA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10EA741-B3AA-4ED8-8FA9-535335C2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70D400-C2D5-44A7-A381-7F7C1A1B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2090B-04B4-4D7A-B64F-531C1DCB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6DE6198-7C40-4788-A7A1-34B9EC6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5FA63F-04B8-49C2-BE16-D3A7203A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A2257CD-1DA9-421A-AF4B-B040657F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9562B48-0BC5-43A8-99C8-1DFC4F01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838EE0-539B-430C-8B85-88FE85296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9B19EE8-1C25-43B0-9500-D2F13DC0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5956110-A6BB-465E-BD52-17FC20146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3D1E730-8368-4320-8B6B-72B405FEF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7957241-C6AE-40D4-9AC8-82D9BFEE1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BCA377-7A69-40BE-AABA-61959778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643696-1BF8-4AEE-AA90-AF2BB20F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1E535E0-1CAC-411D-AB5A-550E246CE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85C04A9-4D29-437C-B25A-1CC639F5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3F70FA9-54EE-4949-B8E4-C4C55199C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81FC916-52FB-445B-A0A4-DA6C586E8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C417DA4-79FF-4203-A522-D39B08CA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6EEABA-F138-400F-8BB9-8EFA17A73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4F55549-08B7-4CA2-A3E6-0F4DE86AD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EF81CC6-7F7C-4754-9879-D5F06783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E58F8D3-1E11-479B-975B-551FA971E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376C606-A0AB-47A8-A25B-BC0C38B6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44E8BC-948C-D447-1163-A1FD8BF4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4923182" cy="216016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Let’s take this unique opportunity to observe each of these stocks through a global crisis and beyond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1A30B02A-FB29-4F2D-BB65-E0238E4B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000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Content Placeholder 46" descr="A close-up of a virus&#10;&#10;Description automatically generated">
            <a:extLst>
              <a:ext uri="{FF2B5EF4-FFF2-40B4-BE49-F238E27FC236}">
                <a16:creationId xmlns:a16="http://schemas.microsoft.com/office/drawing/2014/main" id="{8250DFC4-E016-681A-017F-440DC99E3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968" y="-19440"/>
            <a:ext cx="2900668" cy="29055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5E69C-88E2-8DA1-06E8-7CD10159D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85" r="-2" b="5412"/>
          <a:stretch/>
        </p:blipFill>
        <p:spPr>
          <a:xfrm>
            <a:off x="4062921" y="3294704"/>
            <a:ext cx="4067647" cy="3563296"/>
          </a:xfrm>
          <a:custGeom>
            <a:avLst/>
            <a:gdLst/>
            <a:ahLst/>
            <a:cxnLst/>
            <a:rect l="l" t="t" r="r" b="b"/>
            <a:pathLst>
              <a:path w="4067647" h="3563296">
                <a:moveTo>
                  <a:pt x="4067647" y="0"/>
                </a:moveTo>
                <a:lnTo>
                  <a:pt x="4067647" y="3563296"/>
                </a:lnTo>
                <a:lnTo>
                  <a:pt x="0" y="3563296"/>
                </a:lnTo>
                <a:lnTo>
                  <a:pt x="0" y="443032"/>
                </a:lnTo>
                <a:lnTo>
                  <a:pt x="240185" y="416774"/>
                </a:lnTo>
                <a:cubicBezTo>
                  <a:pt x="1543593" y="261256"/>
                  <a:pt x="2525613" y="74967"/>
                  <a:pt x="3829022" y="8000"/>
                </a:cubicBezTo>
                <a:close/>
              </a:path>
            </a:pathLst>
          </a:cu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8DFD97C-F456-26B6-5076-5F91BB4B7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4" t="21149" r="-1449" b="-9251"/>
          <a:stretch/>
        </p:blipFill>
        <p:spPr>
          <a:xfrm>
            <a:off x="8127401" y="3277176"/>
            <a:ext cx="4064599" cy="3580824"/>
          </a:xfrm>
          <a:custGeom>
            <a:avLst/>
            <a:gdLst/>
            <a:ahLst/>
            <a:cxnLst/>
            <a:rect l="l" t="t" r="r" b="b"/>
            <a:pathLst>
              <a:path w="4064599" h="3580824">
                <a:moveTo>
                  <a:pt x="446004" y="2683"/>
                </a:moveTo>
                <a:cubicBezTo>
                  <a:pt x="1398266" y="-12666"/>
                  <a:pt x="2540980" y="36135"/>
                  <a:pt x="4064599" y="193560"/>
                </a:cubicBezTo>
                <a:lnTo>
                  <a:pt x="4064599" y="3580824"/>
                </a:lnTo>
                <a:lnTo>
                  <a:pt x="0" y="3580824"/>
                </a:lnTo>
                <a:lnTo>
                  <a:pt x="0" y="17634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26493-F7E1-017B-50B6-B5B04232F2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87" t="-5110" r="9035"/>
          <a:stretch/>
        </p:blipFill>
        <p:spPr>
          <a:xfrm>
            <a:off x="3050" y="4031834"/>
            <a:ext cx="1639614" cy="14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8D80-286D-59B2-358E-597529F7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1 month overview of how Covid affected Investments</a:t>
            </a:r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562C976-4F7D-6777-3FCE-F9428FD7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335" y="714591"/>
            <a:ext cx="6248420" cy="542050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21483FD-41B7-5F82-74C0-4C6FDB6B4208}"/>
              </a:ext>
            </a:extLst>
          </p:cNvPr>
          <p:cNvSpPr/>
          <p:nvPr/>
        </p:nvSpPr>
        <p:spPr>
          <a:xfrm rot="4138265">
            <a:off x="8161357" y="415828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2B40C-F484-2809-2D27-E1C0F570C2D2}"/>
              </a:ext>
            </a:extLst>
          </p:cNvPr>
          <p:cNvSpPr txBox="1"/>
          <p:nvPr/>
        </p:nvSpPr>
        <p:spPr>
          <a:xfrm>
            <a:off x="570538" y="495975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Covid on this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E2011-0810-59BC-2025-0984FC4BCF98}"/>
              </a:ext>
            </a:extLst>
          </p:cNvPr>
          <p:cNvSpPr txBox="1"/>
          <p:nvPr/>
        </p:nvSpPr>
        <p:spPr>
          <a:xfrm>
            <a:off x="8853159" y="425068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(hint)</a:t>
            </a: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30C772ED-A11B-3DEF-5AF8-293AF4CEE56D}"/>
              </a:ext>
            </a:extLst>
          </p:cNvPr>
          <p:cNvSpPr/>
          <p:nvPr/>
        </p:nvSpPr>
        <p:spPr>
          <a:xfrm>
            <a:off x="548623" y="4926909"/>
            <a:ext cx="2742004" cy="52692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Down Arrow 80">
            <a:extLst>
              <a:ext uri="{FF2B5EF4-FFF2-40B4-BE49-F238E27FC236}">
                <a16:creationId xmlns:a16="http://schemas.microsoft.com/office/drawing/2014/main" id="{BC141332-9771-0184-1A03-65D28E69E007}"/>
              </a:ext>
            </a:extLst>
          </p:cNvPr>
          <p:cNvSpPr/>
          <p:nvPr/>
        </p:nvSpPr>
        <p:spPr>
          <a:xfrm rot="15192384">
            <a:off x="3482315" y="440719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CD59C4C0-5829-E131-7EB5-C31393718A4C}"/>
              </a:ext>
            </a:extLst>
          </p:cNvPr>
          <p:cNvSpPr/>
          <p:nvPr/>
        </p:nvSpPr>
        <p:spPr>
          <a:xfrm>
            <a:off x="8834042" y="4277184"/>
            <a:ext cx="724964" cy="31632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290B5C-111B-DF7C-F9ED-1059736E666F}"/>
              </a:ext>
            </a:extLst>
          </p:cNvPr>
          <p:cNvSpPr txBox="1"/>
          <p:nvPr/>
        </p:nvSpPr>
        <p:spPr>
          <a:xfrm>
            <a:off x="7801590" y="463569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29390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85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ight Triangle 118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DC213-1BBA-77D4-D4E8-DE7FDD7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March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EFAA0-C166-310A-6B37-6B26EA479A89}"/>
              </a:ext>
            </a:extLst>
          </p:cNvPr>
          <p:cNvSpPr txBox="1"/>
          <p:nvPr/>
        </p:nvSpPr>
        <p:spPr>
          <a:xfrm>
            <a:off x="691079" y="2886117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Pay specific attention to the red and green lines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671C19-B9A0-02B8-02D9-BC9B647A9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45" y="729344"/>
            <a:ext cx="6295418" cy="5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FD622D-988E-4643-87EB-6197BA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017DA54-DDDC-44E6-8AC4-7FDC000A2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2E709A-9270-42A6-8B58-D1F149D2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07979B-226B-4F37-B9F9-DAAAFCF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61923EF-C2E0-4CB2-A37D-56251914B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1FC8C6-CA0F-414F-B5D8-A22C3BA18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0A1778-5358-4A84-AFC7-F5FE52170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CA575A-2DD5-4400-A8EB-CA087B366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FE83E2-842D-4DB0-879B-0AAE74E88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65B4D5-97A8-4B99-95F1-A8ABACD57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99C1AEC-921E-4B21-AB7C-3B314FAF8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BC6C036-973A-4049-A3ED-DBE599BF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33D27E-05C8-4261-BFB0-C54343814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810A5DC-6FA9-4464-B677-A8EE7C068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4C342D-588F-4B7E-8911-5079C1E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43446F-FEE4-48A6-B092-FCA67607A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7AAF31-1287-4F06-82C2-152B97CE4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0E018F-0A4A-4940-A9C5-2F7537878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AD144D6-982B-4822-9C5F-D588A3CF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969311-3C7A-46EE-9348-6B4336641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FECC74-E0E3-4128-8632-2FA9941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D280A9-4057-47B5-A9AE-7AF211431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EDAC388-396D-47BE-A84F-13F905DE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C423F5-785F-4726-A136-AFB50AA1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D18134-78BA-4375-8130-1036457BC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EC74D1-2591-4C00-AADF-5CCDAA556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C355CE-3A38-42CE-B108-F859C995E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38FD71-CBEE-4752-81BF-145F91BAE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0C40E9D-9C2D-478A-8BD0-FC1623D55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800592A-3AD4-4CB7-A596-B160E835B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4DF9447-BDCC-4AD3-BD3F-6203D64B1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8BF451A-8BE3-4DAE-9731-362B5D5E3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ocument 90">
            <a:extLst>
              <a:ext uri="{FF2B5EF4-FFF2-40B4-BE49-F238E27FC236}">
                <a16:creationId xmlns:a16="http://schemas.microsoft.com/office/drawing/2014/main" id="{B135F0A9-346D-45D8-9316-99A6C777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76B13-619A-57CB-DD66-9774E15BA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" b="21161"/>
          <a:stretch/>
        </p:blipFill>
        <p:spPr>
          <a:xfrm>
            <a:off x="-6331" y="-14856"/>
            <a:ext cx="12208610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6B0F2-8683-9467-33C0-A2DF5A58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02" y="2408441"/>
            <a:ext cx="10325000" cy="1442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Facebook to 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0396-CAD5-9BED-3B28-08F435D3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" y="3844656"/>
            <a:ext cx="3382014" cy="247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Was the name-change worth it?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Did it have any effect on their performance as an investment?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1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5D443-4B40-1BD7-C2E0-695D6739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What Happened BEFORE the Re-Brand?	</a:t>
            </a:r>
          </a:p>
        </p:txBody>
      </p:sp>
      <p:pic>
        <p:nvPicPr>
          <p:cNvPr id="45" name="Content Placeholder 44" descr="A person looking up with different logos around him&#10;&#10;Description automatically generated">
            <a:extLst>
              <a:ext uri="{FF2B5EF4-FFF2-40B4-BE49-F238E27FC236}">
                <a16:creationId xmlns:a16="http://schemas.microsoft.com/office/drawing/2014/main" id="{3C391459-0083-4637-FAC5-99FD0A7F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3" y="3388519"/>
            <a:ext cx="4038600" cy="227171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7CB55-C532-26CB-8FC5-D4E0DF12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3" y="835788"/>
            <a:ext cx="6401443" cy="52011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9794181-9DC1-43EB-9F1A-C0FB1A0B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154" y="1398520"/>
            <a:ext cx="714597" cy="7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1EB71-CFB2-BAD0-ED97-271F591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What Happened After?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46F4-4CAA-3364-AFF3-475DB7F4B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715E8B6-8101-0187-A7CF-0E8C181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7" y="1638972"/>
            <a:ext cx="5245030" cy="395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947C3-2B05-9B27-537F-361AE8C4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6" y="2679797"/>
            <a:ext cx="4377321" cy="28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6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64F3C-28DF-009E-BE2F-2A4A88CF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761" y="725951"/>
            <a:ext cx="5911020" cy="2478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do Nvidia and Microsoft Compare in the same timeframe?</a:t>
            </a:r>
          </a:p>
        </p:txBody>
      </p:sp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369163" y="-29118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uilding with a sign on it&#10;&#10;Description automatically generated">
            <a:extLst>
              <a:ext uri="{FF2B5EF4-FFF2-40B4-BE49-F238E27FC236}">
                <a16:creationId xmlns:a16="http://schemas.microsoft.com/office/drawing/2014/main" id="{242C2AD9-0FD8-3E53-7F21-17F4C946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" b="10516"/>
          <a:stretch/>
        </p:blipFill>
        <p:spPr>
          <a:xfrm>
            <a:off x="-6212" y="2276624"/>
            <a:ext cx="4510293" cy="2290687"/>
          </a:xfrm>
          <a:custGeom>
            <a:avLst/>
            <a:gdLst/>
            <a:ahLst/>
            <a:cxnLst/>
            <a:rect l="l" t="t" r="r" b="b"/>
            <a:pathLst>
              <a:path w="4510293" h="2290687">
                <a:moveTo>
                  <a:pt x="0" y="0"/>
                </a:moveTo>
                <a:lnTo>
                  <a:pt x="4510293" y="0"/>
                </a:lnTo>
                <a:lnTo>
                  <a:pt x="4490055" y="206246"/>
                </a:lnTo>
                <a:cubicBezTo>
                  <a:pt x="4395781" y="891588"/>
                  <a:pt x="4165110" y="1426153"/>
                  <a:pt x="3965471" y="2111494"/>
                </a:cubicBezTo>
                <a:lnTo>
                  <a:pt x="3917005" y="2290687"/>
                </a:lnTo>
                <a:lnTo>
                  <a:pt x="0" y="2290687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0A4E02-74E5-060B-6F49-C6D28B3B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r="5549" b="-2"/>
          <a:stretch/>
        </p:blipFill>
        <p:spPr>
          <a:xfrm>
            <a:off x="-6213" y="10"/>
            <a:ext cx="4533580" cy="2290676"/>
          </a:xfrm>
          <a:custGeom>
            <a:avLst/>
            <a:gdLst/>
            <a:ahLst/>
            <a:cxnLst/>
            <a:rect l="l" t="t" r="r" b="b"/>
            <a:pathLst>
              <a:path w="4533580" h="2290686">
                <a:moveTo>
                  <a:pt x="0" y="0"/>
                </a:moveTo>
                <a:lnTo>
                  <a:pt x="4279531" y="0"/>
                </a:lnTo>
                <a:lnTo>
                  <a:pt x="4344683" y="280891"/>
                </a:lnTo>
                <a:cubicBezTo>
                  <a:pt x="4510902" y="1044921"/>
                  <a:pt x="4554488" y="1630254"/>
                  <a:pt x="4525050" y="2126238"/>
                </a:cubicBezTo>
                <a:lnTo>
                  <a:pt x="4508913" y="2290686"/>
                </a:lnTo>
                <a:lnTo>
                  <a:pt x="0" y="22906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1C7D-229F-B64A-0967-0C0539402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25" r="5" b="5"/>
          <a:stretch/>
        </p:blipFill>
        <p:spPr>
          <a:xfrm>
            <a:off x="-6212" y="4567314"/>
            <a:ext cx="3917004" cy="2290686"/>
          </a:xfrm>
          <a:custGeom>
            <a:avLst/>
            <a:gdLst/>
            <a:ahLst/>
            <a:cxnLst/>
            <a:rect l="l" t="t" r="r" b="b"/>
            <a:pathLst>
              <a:path w="3917004" h="2283055">
                <a:moveTo>
                  <a:pt x="0" y="0"/>
                </a:moveTo>
                <a:lnTo>
                  <a:pt x="3917004" y="0"/>
                </a:lnTo>
                <a:lnTo>
                  <a:pt x="3869013" y="177436"/>
                </a:lnTo>
                <a:cubicBezTo>
                  <a:pt x="3745917" y="673421"/>
                  <a:pt x="3649017" y="1258753"/>
                  <a:pt x="3627920" y="2022783"/>
                </a:cubicBezTo>
                <a:lnTo>
                  <a:pt x="3624390" y="2283055"/>
                </a:lnTo>
                <a:lnTo>
                  <a:pt x="0" y="2283055"/>
                </a:lnTo>
                <a:close/>
              </a:path>
            </a:pathLst>
          </a:cu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9931C43-4214-B3C6-F506-51955689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0" y="3425901"/>
            <a:ext cx="5897315" cy="2706148"/>
          </a:xfrm>
        </p:spPr>
        <p:txBody>
          <a:bodyPr>
            <a:normAutofit/>
          </a:bodyPr>
          <a:lstStyle/>
          <a:p>
            <a:r>
              <a:rPr lang="en-US" dirty="0"/>
              <a:t>While not technically part of the FAANG lineup, we have included them as they are part of the newer, more relevant MATANA</a:t>
            </a:r>
          </a:p>
        </p:txBody>
      </p:sp>
    </p:spTree>
    <p:extLst>
      <p:ext uri="{BB962C8B-B14F-4D97-AF65-F5344CB8AC3E}">
        <p14:creationId xmlns:p14="http://schemas.microsoft.com/office/powerpoint/2010/main" val="74910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2A8D8-BBCB-9069-F316-2FEC7DAF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807" y="2288068"/>
            <a:ext cx="6096000" cy="4584700"/>
          </a:xfrm>
          <a:prstGeom prst="rect">
            <a:avLst/>
          </a:prstGeom>
        </p:spPr>
      </p:pic>
      <p:grpSp>
        <p:nvGrpSpPr>
          <p:cNvPr id="128" name="Group 91">
            <a:extLst>
              <a:ext uri="{FF2B5EF4-FFF2-40B4-BE49-F238E27FC236}">
                <a16:creationId xmlns:a16="http://schemas.microsoft.com/office/drawing/2014/main" id="{7408B2EE-0697-47B6-A5CC-E6262FA06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70B0B8-0AF7-45CE-B2F6-5A6928F2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47B613-2B78-4514-9E6B-5905B897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0C23F81-0B25-4024-A186-D90519F6F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D98C2B-24E5-4000-81F5-0483FA056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AD7792E-A244-4BBE-9642-3D358A35B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85EBC7-97D9-4F7A-B052-B66356DE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7BB3DE0-25F5-49B1-9EFC-F9FEA2B99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B78EBFE-DB94-4876-9111-4DBEA74DF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E8C4C7-6BCC-43D0-84DE-D9A4C4263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548930F-0533-41CC-B97A-3A19755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942ACC-89B0-4EB1-B137-34CC4A6A7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6EACA15-FDA7-4E35-A9DD-5B1F318A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81A442-5538-4334-BE83-883F91D3B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73DBA9B-899D-4FBC-AE21-5C9D6896D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EEB2D5-6E13-460D-90B6-6E2E21E8E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81577F8-AC75-4C5E-AB1E-EF0AF7673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982ED5-DB55-4FC2-A438-22A097A93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375E856-4A79-49E1-935D-5DE1BE673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BA2AAC9-CA6D-4CF0-ABE3-6C738EE0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600408B-354E-412C-A158-9EBD561DF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AEA045-341F-4204-B54A-4EB075AB6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D5A8EF0-B3A8-4D60-9CB5-C898703E7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C8B0A90-29D6-41DB-9EF3-3941BA21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A3DE2E-0F16-46CF-A9E1-72AB5BE24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A69402-EFD6-4D4D-9631-826F3CCD0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B4371DA-55E8-441B-8F80-8B6C8161D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D3320B-8986-40E0-A8D6-6A0F831DA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A330720-E1E5-42C9-A8B5-D9E46D95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BB07986-B0CF-43A3-B012-12F72C443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64C1BA9-A6CF-493B-87B8-69100149A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1D088E6-BAC1-421D-82F5-3D02FED0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389A3C-C03B-D326-7FD7-EF75CDE5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76" y="721323"/>
            <a:ext cx="10325000" cy="1072275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This is how Nvidia performed pre and post Meta Namechange</a:t>
            </a:r>
            <a:endParaRPr lang="en-US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CC44F-050F-E448-B061-58346F13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313" y="2317831"/>
            <a:ext cx="6083300" cy="4533900"/>
          </a:xfrm>
          <a:prstGeom prst="rect">
            <a:avLst/>
          </a:prstGeom>
        </p:spPr>
      </p:pic>
      <p:sp>
        <p:nvSpPr>
          <p:cNvPr id="129" name="Right Triangle 124">
            <a:extLst>
              <a:ext uri="{FF2B5EF4-FFF2-40B4-BE49-F238E27FC236}">
                <a16:creationId xmlns:a16="http://schemas.microsoft.com/office/drawing/2014/main" id="{0E0283C2-A372-42A3-80E3-B602516EB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7894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AF60-5FC5-A670-6E29-DCA3440EB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857" y="2041441"/>
            <a:ext cx="7841238" cy="1079997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F322-1584-D195-3626-9D3F410A5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58" y="1205767"/>
            <a:ext cx="2167253" cy="14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51D55F9-EE2B-4919-AB16-908D434F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6" y="2660109"/>
            <a:ext cx="12186515" cy="4194789"/>
          </a:xfrm>
          <a:custGeom>
            <a:avLst/>
            <a:gdLst>
              <a:gd name="connsiteX0" fmla="*/ 8940932 w 12186515"/>
              <a:gd name="connsiteY0" fmla="*/ 22 h 4194789"/>
              <a:gd name="connsiteX1" fmla="*/ 11640657 w 12186515"/>
              <a:gd name="connsiteY1" fmla="*/ 153596 h 4194789"/>
              <a:gd name="connsiteX2" fmla="*/ 12186515 w 12186515"/>
              <a:gd name="connsiteY2" fmla="*/ 212181 h 4194789"/>
              <a:gd name="connsiteX3" fmla="*/ 12186515 w 12186515"/>
              <a:gd name="connsiteY3" fmla="*/ 2710782 h 4194789"/>
              <a:gd name="connsiteX4" fmla="*/ 12184764 w 12186515"/>
              <a:gd name="connsiteY4" fmla="*/ 2710782 h 4194789"/>
              <a:gd name="connsiteX5" fmla="*/ 12184764 w 12186515"/>
              <a:gd name="connsiteY5" fmla="*/ 4194789 h 4194789"/>
              <a:gd name="connsiteX6" fmla="*/ 0 w 12186515"/>
              <a:gd name="connsiteY6" fmla="*/ 4194789 h 4194789"/>
              <a:gd name="connsiteX7" fmla="*/ 0 w 12186515"/>
              <a:gd name="connsiteY7" fmla="*/ 1080043 h 4194789"/>
              <a:gd name="connsiteX8" fmla="*/ 1750 w 12186515"/>
              <a:gd name="connsiteY8" fmla="*/ 1080043 h 4194789"/>
              <a:gd name="connsiteX9" fmla="*/ 1750 w 12186515"/>
              <a:gd name="connsiteY9" fmla="*/ 739876 h 4194789"/>
              <a:gd name="connsiteX10" fmla="*/ 553702 w 12186515"/>
              <a:gd name="connsiteY10" fmla="*/ 736411 h 4194789"/>
              <a:gd name="connsiteX11" fmla="*/ 8940932 w 12186515"/>
              <a:gd name="connsiteY11" fmla="*/ 22 h 419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6515" h="4194789">
                <a:moveTo>
                  <a:pt x="8940932" y="22"/>
                </a:moveTo>
                <a:cubicBezTo>
                  <a:pt x="9693461" y="1164"/>
                  <a:pt x="10566573" y="45471"/>
                  <a:pt x="11640657" y="153596"/>
                </a:cubicBezTo>
                <a:lnTo>
                  <a:pt x="12186515" y="212181"/>
                </a:lnTo>
                <a:lnTo>
                  <a:pt x="12186515" y="2710782"/>
                </a:lnTo>
                <a:lnTo>
                  <a:pt x="12184764" y="2710782"/>
                </a:lnTo>
                <a:lnTo>
                  <a:pt x="12184764" y="4194789"/>
                </a:lnTo>
                <a:lnTo>
                  <a:pt x="0" y="4194789"/>
                </a:lnTo>
                <a:lnTo>
                  <a:pt x="0" y="1080043"/>
                </a:lnTo>
                <a:lnTo>
                  <a:pt x="1750" y="1080043"/>
                </a:lnTo>
                <a:lnTo>
                  <a:pt x="1750" y="739876"/>
                </a:lnTo>
                <a:lnTo>
                  <a:pt x="553702" y="736411"/>
                </a:lnTo>
                <a:cubicBezTo>
                  <a:pt x="4850036" y="681518"/>
                  <a:pt x="5930819" y="-4547"/>
                  <a:pt x="8940932" y="22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315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85B1-094B-320F-CEB5-B9B9BB3A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1"/>
            <a:ext cx="4424632" cy="2724517"/>
          </a:xfrm>
        </p:spPr>
        <p:txBody>
          <a:bodyPr anchor="t">
            <a:normAutofit/>
          </a:bodyPr>
          <a:lstStyle/>
          <a:p>
            <a:r>
              <a:rPr lang="en-US" dirty="0"/>
              <a:t>Microsoft Pre and Post Meta- name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141B-CF44-A411-A95F-174F44785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067" y="725951"/>
            <a:ext cx="5923202" cy="2699950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63384-11A9-5EF2-6E5C-4E72B371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3604358"/>
            <a:ext cx="4353325" cy="326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7D2DE-35FE-1921-7D91-8380F5BD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82" y="3597616"/>
            <a:ext cx="4378512" cy="3261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797D-C8DE-3E56-88EC-3ABF9835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59" y="3947873"/>
            <a:ext cx="3529423" cy="19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A2371D-E95E-4E2E-ABB9-D6409A537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814C69-0E8C-49A3-8452-971CA8350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24DB3-D306-4D9D-AD7B-F535197C0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1B06E0-67DD-4302-8D19-639196972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BD0468-E45E-4063-8C2D-BB555774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42838F-C61E-4F82-8E97-8A10316F4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2F4E59-35DF-48ED-8513-D9C99571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2710FE-BF9F-4ADD-82DE-7AF0AB1F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014AE-E9E4-4054-BE0F-1BC2F089B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EA021B-C8B0-48F9-B1CB-A8C2E1B85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9EAB92-8EB1-450F-9DC7-CAFA5FD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A1EBB7-483A-419C-B619-AA3C9184C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469A02-6DCF-4CBC-8B1F-E0B48A98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6D0931D-7905-4655-B3A8-BD385587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F31427-7414-48AC-A250-D356CBC4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8C5AE1-943C-444C-BEEB-75602824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751FEB-FFE8-484E-AF44-58FB0C2F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3BEB40B-97E7-4435-BAE6-0BAC868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9CDDE6-0CB4-4518-936D-351D7114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CD8E96-63B2-4A76-9FA4-FD574945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06729F-61CD-43D7-900D-23C5CF82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936353-A06F-4862-B713-D8761651C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B75089-81A0-414F-880B-613FBC710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84B25A-77CE-42BE-8D5D-3E56ADB3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C0E8CB-51AD-4D39-860D-95F98206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7B6EA0-1EC1-4EFC-A024-326C5FB6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7A491-22B7-497B-B872-FDB00072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725797-7F94-4684-9B61-BE6296665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04F75D-D3A8-44BD-970F-4F37060B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8E41E9-3A9D-4D8E-AF15-A6369C26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194DC5-C581-452C-B403-012A01F8A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414A6B-23ED-46F4-982A-69E5E537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CB47DB7-904B-416E-8C82-41DA194E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96274-6073-DB5A-3749-3FC407BC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4510"/>
          <a:stretch/>
        </p:blipFill>
        <p:spPr>
          <a:xfrm>
            <a:off x="-23207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B702E-9F83-682B-D16D-9AE200E4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8351994" cy="137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Using the provided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C8E4-84E7-2320-76B2-C1392489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6385206" cy="3822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ROI Percentage</a:t>
            </a:r>
          </a:p>
          <a:p>
            <a:r>
              <a:rPr lang="en-US">
                <a:solidFill>
                  <a:srgbClr val="FFFFFF"/>
                </a:solidFill>
              </a:rPr>
              <a:t>Volatility</a:t>
            </a:r>
          </a:p>
          <a:p>
            <a:r>
              <a:rPr lang="en-US">
                <a:solidFill>
                  <a:srgbClr val="FFFFFF"/>
                </a:solidFill>
              </a:rPr>
              <a:t>Line-Graph</a:t>
            </a:r>
          </a:p>
          <a:p>
            <a:r>
              <a:rPr lang="en-US">
                <a:solidFill>
                  <a:srgbClr val="FFFFFF"/>
                </a:solidFill>
              </a:rPr>
              <a:t>Media Responsiveness</a:t>
            </a:r>
          </a:p>
          <a:p>
            <a:r>
              <a:rPr lang="en-US">
                <a:solidFill>
                  <a:srgbClr val="FFFFFF"/>
                </a:solidFill>
              </a:rPr>
              <a:t>Pandemic resiliency </a:t>
            </a:r>
          </a:p>
        </p:txBody>
      </p:sp>
    </p:spTree>
    <p:extLst>
      <p:ext uri="{BB962C8B-B14F-4D97-AF65-F5344CB8AC3E}">
        <p14:creationId xmlns:p14="http://schemas.microsoft.com/office/powerpoint/2010/main" val="282979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25454-0DC9-46B6-B384-D91E12B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414637-7E01-4526-8150-3CD7567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0218B2-D57E-446B-989C-1762F2F2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99E4D3-348D-4104-9BEB-8DEDBB2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C8F865-086C-4425-BE52-3809C3121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90F2888-14CA-416E-8FEC-95DE5491C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C00D1C-7471-42E1-9EFD-B98A7833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2C300-D058-460C-9163-559100875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344294-474A-4890-A2FF-4BCA2D9C0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666E3F-61F1-4C4A-9039-B5595C1E3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F2DE1DA-0012-4917-955B-64079390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DA7450-77F1-4AA0-B4E8-AAF677E68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E4AECA-460E-4B7B-8F4D-81144A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14A404F-84D0-4665-9006-25D2977B3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7C8B78C-183B-4E78-8C61-4A5E69ABD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8B739F6-7B26-4C60-97BB-589CDD78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5D0C90-6AF4-4D07-83BD-AFFB6932F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428431-B9C8-4C3B-813D-0E699E07C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425A4C9-444C-465B-9A62-D2C3397C6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E3FFD67-A463-42E0-A7EB-8592FB78A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445C4B0-FF3F-41BC-8B4A-3941687E8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8FF16FB-F344-403A-BD66-3BFFAEC8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274B9A6-4845-4552-8A5E-293C01D59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17A3E2-0561-4C5B-897B-B57DE7CE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AD6CFA0-2BC8-4D6B-834C-FED765DB5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AB0D9F-0B59-4CC4-8691-093234E4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5D38-D8B2-4BA5-8182-0F4F18CC5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F29FE6-30F8-41BA-95AF-F7AB418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CE1658-0A2F-4B34-B153-0173D1E75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DDFEB6-C41E-4F92-B21F-15FE0CDB6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32C260E-1203-483F-ADA6-D36C101C0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696FB77-0CE6-4C13-B9FB-1518F1920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Flowchart: Document 83">
            <a:extLst>
              <a:ext uri="{FF2B5EF4-FFF2-40B4-BE49-F238E27FC236}">
                <a16:creationId xmlns:a16="http://schemas.microsoft.com/office/drawing/2014/main" id="{485F3864-E416-439F-893D-ADD4B8E84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3D27-6EE8-E257-3146-83E606D8A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181" r="-1" b="110"/>
          <a:stretch/>
        </p:blipFill>
        <p:spPr>
          <a:xfrm>
            <a:off x="-6331" y="-10603"/>
            <a:ext cx="12188952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B3C83-9E2A-0514-474E-244BC588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897115" cy="433804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winner was DOGE!!!!!! With an average return of With an average return of  </a:t>
            </a:r>
            <a:r>
              <a:rPr lang="en-US" b="0" i="0" dirty="0">
                <a:solidFill>
                  <a:srgbClr val="FFFFFF"/>
                </a:solidFill>
                <a:effectLst/>
                <a:latin typeface="Slack-Lato"/>
              </a:rPr>
              <a:t>46.6%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2140-230D-B332-C6D7-34D5BE8D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3" y="720948"/>
            <a:ext cx="4421032" cy="434304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the timeframe of 2018-2023…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8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51345998-8706-A152-173D-898858AD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" b="875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8A583-85E6-3AE9-464C-C86B4A61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4453656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Investment Volatility over 5 years in 1 picture</a:t>
            </a:r>
          </a:p>
        </p:txBody>
      </p:sp>
    </p:spTree>
    <p:extLst>
      <p:ext uri="{BB962C8B-B14F-4D97-AF65-F5344CB8AC3E}">
        <p14:creationId xmlns:p14="http://schemas.microsoft.com/office/powerpoint/2010/main" val="386307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B66A7A-56A1-DDB7-BAC8-0296575D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The Actual Winning investment based on our research was Nvidia with an average ROI% of 13.5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EEF90-4ECB-DB28-A983-E2E83B1C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42" r="2753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7B5E-FCAD-9CEF-2D94-210D3E22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Based on how it has helped to define the current MATANA</a:t>
            </a:r>
          </a:p>
          <a:p>
            <a:pPr>
              <a:lnSpc>
                <a:spcPct val="100000"/>
              </a:lnSpc>
            </a:pPr>
            <a:r>
              <a:rPr lang="en-US" dirty="0"/>
              <a:t>Has high demand in a market demanding more GPU power to aid AI, video games and more demanding programs</a:t>
            </a:r>
          </a:p>
          <a:p>
            <a:pPr>
              <a:lnSpc>
                <a:spcPct val="100000"/>
              </a:lnSpc>
            </a:pPr>
            <a:r>
              <a:rPr lang="en-US" dirty="0"/>
              <a:t>Overall Volatility of about 10% over the 5 years we tracked it despite the pandemic</a:t>
            </a:r>
          </a:p>
        </p:txBody>
      </p:sp>
    </p:spTree>
    <p:extLst>
      <p:ext uri="{BB962C8B-B14F-4D97-AF65-F5344CB8AC3E}">
        <p14:creationId xmlns:p14="http://schemas.microsoft.com/office/powerpoint/2010/main" val="151871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BB5C-3FBB-5734-830D-5C308A82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 Project by Group 5</a:t>
            </a:r>
          </a:p>
        </p:txBody>
      </p:sp>
      <p:graphicFrame>
        <p:nvGraphicFramePr>
          <p:cNvPr id="49" name="Content Placeholder 7">
            <a:extLst>
              <a:ext uri="{FF2B5EF4-FFF2-40B4-BE49-F238E27FC236}">
                <a16:creationId xmlns:a16="http://schemas.microsoft.com/office/drawing/2014/main" id="{E584EC65-B780-5997-D092-49C8A434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119095"/>
              </p:ext>
            </p:extLst>
          </p:nvPr>
        </p:nvGraphicFramePr>
        <p:xfrm>
          <a:off x="691079" y="2340131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79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F0DF507A-93F2-457B-96CF-EF53EB4B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2E1ACB-AF25-4108-82C6-F693B8BB8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A7820-61FD-4B72-80CB-A85A80A9C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CE785A-BCA8-44B2-B593-20A42DBC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F54E81-AFA9-44A2-B415-6E0BA18E5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DCA485-4DE7-4A87-922D-35155873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A66F-823F-4660-9760-986BEA97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BFD1C-FE76-4166-9F4E-37D9CBDC6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BEC15D-7341-4CB2-9B92-F58B603E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4F1560-2EA6-420C-8310-7951F189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B80988-AE2E-469F-BDDF-0D6E9A51B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3FDBC1-098B-429A-83C5-239E5C56E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57BD0B-4B37-4F0F-8ED7-D264F8932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40AFA6-4AFD-4E8B-A6C0-557D54B4F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E874F7-207D-4F22-B6A7-A3F54791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AC127B-3C30-4112-921C-F770D713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C1082CD-6597-4566-A12C-BD959992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9D52A11-E12F-4BB0-ADF6-BA4CE6687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7F78F8-BDE9-473B-9CFA-CA51A73A8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DE3DB-4973-484B-A477-412AB11C9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75D33A-D947-4F71-A726-818445A7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F4009-7D2A-4673-85F8-7CCCD7777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A316E8-7445-4474-B0E7-191E5F441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1D4CA5-2350-4E55-ADC8-C1CA0011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B78627-04C4-4D50-9FA6-68EB7D4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A4F1E-A458-4E1A-A6D6-5007DE0C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5D12D0-52CE-44FA-A5F8-466509DE6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8B4310-F944-4E13-820E-BDD05D1AC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ED4AF0-9A52-49FA-B834-C1893AEE5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62216C-FC7D-464F-A99E-FC135AF8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AA7EEB-A40D-4405-B4D9-123554E05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5FC0E1-2EBE-439C-AB26-731570DD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48">
            <a:extLst>
              <a:ext uri="{FF2B5EF4-FFF2-40B4-BE49-F238E27FC236}">
                <a16:creationId xmlns:a16="http://schemas.microsoft.com/office/drawing/2014/main" id="{1597F3C8-11A3-4F02-8391-14A8E4B9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0636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FB551-4016-51A1-E36E-D77DDD04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14167" cy="2167421"/>
          </a:xfrm>
        </p:spPr>
        <p:txBody>
          <a:bodyPr anchor="ctr">
            <a:normAutofit/>
          </a:bodyPr>
          <a:lstStyle/>
          <a:p>
            <a:r>
              <a:rPr lang="en-US" dirty="0"/>
              <a:t>Here are stocks and crypto, side by side</a:t>
            </a:r>
          </a:p>
        </p:txBody>
      </p: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EC6C735D-1E09-D667-1EEF-51DE858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961" y="725952"/>
            <a:ext cx="5321790" cy="2152912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diagram of a dog&#10;&#10;Description automatically generated">
            <a:extLst>
              <a:ext uri="{FF2B5EF4-FFF2-40B4-BE49-F238E27FC236}">
                <a16:creationId xmlns:a16="http://schemas.microsoft.com/office/drawing/2014/main" id="{BF784DF9-0C7C-B0AE-5D24-1D73061B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9" y="2964914"/>
            <a:ext cx="5152515" cy="3709811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6892D3FD-F92F-4166-9C9B-1B100DD6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0" y="2965225"/>
            <a:ext cx="5148911" cy="37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A21DE-F246-5B91-6BB9-3C669EA6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>
            <a:normAutofit/>
          </a:bodyPr>
          <a:lstStyle/>
          <a:p>
            <a:r>
              <a:rPr lang="en-US" dirty="0"/>
              <a:t>Now, here is everything to scale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03C379F-9FF9-BA9F-0C7C-C4B11DB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97" y="4684441"/>
            <a:ext cx="5905968" cy="596592"/>
          </a:xfrm>
          <a:prstGeom prst="rect">
            <a:avLst/>
          </a:prstGeom>
        </p:spPr>
      </p:pic>
      <p:pic>
        <p:nvPicPr>
          <p:cNvPr id="5" name="Content Placeholder 4" descr="A diagram of a dog&#10;&#10;Description automatically generated">
            <a:extLst>
              <a:ext uri="{FF2B5EF4-FFF2-40B4-BE49-F238E27FC236}">
                <a16:creationId xmlns:a16="http://schemas.microsoft.com/office/drawing/2014/main" id="{FC592E08-DDB7-486C-C548-7C908A41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560" y="2339974"/>
            <a:ext cx="3949757" cy="33143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86CF0-FE41-A930-CCF5-676693053559}"/>
              </a:ext>
            </a:extLst>
          </p:cNvPr>
          <p:cNvSpPr txBox="1"/>
          <p:nvPr/>
        </p:nvSpPr>
        <p:spPr>
          <a:xfrm>
            <a:off x="5243317" y="5169136"/>
            <a:ext cx="510064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AMZN	META	NVDA	MSFT	GOOG	NFLX	AAPL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17EE9-D1A8-5CD2-04A5-43FA311FB7C6}"/>
              </a:ext>
            </a:extLst>
          </p:cNvPr>
          <p:cNvSpPr txBox="1"/>
          <p:nvPr/>
        </p:nvSpPr>
        <p:spPr>
          <a:xfrm>
            <a:off x="5795834" y="2832760"/>
            <a:ext cx="11961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Heck!!??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C3DA73-0E9C-29D8-8476-35F5229DB27B}"/>
              </a:ext>
            </a:extLst>
          </p:cNvPr>
          <p:cNvSpPr/>
          <p:nvPr/>
        </p:nvSpPr>
        <p:spPr>
          <a:xfrm rot="6404222">
            <a:off x="5058046" y="2106352"/>
            <a:ext cx="117407" cy="13606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C0E77-67BB-BDED-9258-4C65AF280FA6}"/>
              </a:ext>
            </a:extLst>
          </p:cNvPr>
          <p:cNvSpPr txBox="1"/>
          <p:nvPr/>
        </p:nvSpPr>
        <p:spPr>
          <a:xfrm>
            <a:off x="5512108" y="5841744"/>
            <a:ext cx="329930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(Investment volatility shown to scale)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5BFA78-F064-495B-9429-2A3A39752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1B1524-8773-41A2-B60B-9FA5BEE4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75004F-FDFC-4383-B54C-D65D6A2B0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6C393-7CAE-4BAA-BBC4-AD4AC1181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51E448-3E8F-4E69-A38D-5D31FD0A4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ABD22A-40A7-4044-A756-3C6189B5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A5C758-DD4D-4B80-A019-C989ECAA6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27E4F7-B754-45A3-AD68-BDBAA49B7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202238-36BC-4D59-8366-4F57A8847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AB59A7-231B-419D-AF8E-A9BFD251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74688-C5D4-4726-9F69-5D7EFB3C6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4CDE69-E5F5-4127-A77E-3FFBCA0B8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A978B3-1951-44B6-B358-1A1E4C944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C89324-57E9-45FE-9B4B-CD77D32C9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1F3405-91FD-4101-BB4B-165FBD4BE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46845C-08AC-4F0D-A4ED-D3CF3B555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461D1-432A-4182-8C40-95A183AA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DABEA8-1DC0-4829-BC3E-582A0C49B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A785BB3-494F-4AAA-9266-8C53FB3A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1FF74D-6739-4FD1-A90C-C638E15A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5719DE-505B-4BDC-8323-F3AB5F2F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7CAB2F-C32D-49D2-B296-65A7F1F32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7C5F73-3394-4E71-9C4E-F0BE61E31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F20981-D782-46DE-A5DC-A6BCBD3F3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EFCF63-B4F1-4640-9EE7-D1833B97F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26414C-D6F5-45BB-8AA5-61C025DB6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86DDAE-1F6A-45A4-9058-6FE32B29A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8B1832-7574-4F28-9ECB-6861B232F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BCC0AE-6EA9-47F6-A34F-FE955E4DB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638F1F-AB51-4137-B516-65EB761A8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B67BDB-612F-406E-A8AB-D45B6A142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6D459-90C2-4A99-9E01-AC8AC01B1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D5759-10F0-F446-6C14-BECF60CE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862643" cy="1442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Crypto is by far the most Volatile investment of the bunch (No Surprise there)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393BED8-F65C-448E-B531-7CB732AE9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3783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74E04-6DB3-1146-69EB-608CD95D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0"/>
            <a:ext cx="4862643" cy="3803271"/>
          </a:xfrm>
        </p:spPr>
        <p:txBody>
          <a:bodyPr>
            <a:normAutofit/>
          </a:bodyPr>
          <a:lstStyle/>
          <a:p>
            <a:r>
              <a:rPr lang="en-US" dirty="0"/>
              <a:t>NVDA being the most volatile stock of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7EA2-D056-ED54-37E8-BF4B8E744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2173"/>
          <a:stretch/>
        </p:blipFill>
        <p:spPr>
          <a:xfrm>
            <a:off x="6307732" y="-18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E9EE6-C373-0078-8DDA-BFBA2AE9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710"/>
          <a:stretch/>
        </p:blipFill>
        <p:spPr>
          <a:xfrm>
            <a:off x="6632069" y="3431714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3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ight Triangle 12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Picture 47" descr="A white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D0118324-496F-77D2-B1D6-889D73AA5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285" r="-1" b="4712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E7FC6-089C-8CD8-04D7-0EB11B58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Did you invest in Microsoft or Apple?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34FA-0E21-3A14-0370-B63E5199D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(Too bad…)</a:t>
            </a:r>
          </a:p>
        </p:txBody>
      </p:sp>
    </p:spTree>
    <p:extLst>
      <p:ext uri="{BB962C8B-B14F-4D97-AF65-F5344CB8AC3E}">
        <p14:creationId xmlns:p14="http://schemas.microsoft.com/office/powerpoint/2010/main" val="215620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6B8ECB-1716-465E-B89E-BBF228555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2CA2D3-9EBD-4A34-868B-356BFEA4D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930739-8DD3-433C-8A5B-C48EA29B0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115491-71F6-4486-81D5-F0E5B8C7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794C8-6C45-43D3-B6A6-5D1CC14DF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D93EA7-4070-4BFB-99C5-16291DA37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651426-87FB-4738-8DDB-6D5BEE4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9F3417-3307-40F1-859A-7F50386B3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1C027-FBF6-4CF0-94B8-6CC25A2BE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1364D1-7725-463C-9457-E580A7A7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368C9A-8E1D-4AF1-A49C-1F35D9F29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0F7E93-D2A7-45E7-9BA1-6FFD72375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977A93-F2F1-4B60-A557-813C5CC0A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F0D87A-214B-401A-AE48-7CC0AF49C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2C01C0-9498-410F-B25A-EA8F448E9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0EA41C-52D4-4CF0-9713-C31005D05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A61C68-F6E5-410B-93E2-C1C1B78C3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DEA83B-4BF0-436F-9219-C059A082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407A23-3D0D-4CB3-82B5-990E21CC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D541E6-1DE4-4A58-9410-50912C104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A9D2C5-1D43-4F3F-897F-848C750F5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B8630E-5731-4D03-A77D-8F32F498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4760F0-9356-4267-81CE-A8072AF2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804A14-ABDA-4CD4-A5EA-4F96C8A68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5EFE938-459B-4A10-943F-9D0DD09A5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A9D299-BCED-4014-B866-E0D7781C5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050F27-B5FB-4A9E-80E9-CC330F7A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7A5019B-BAB6-4F42-BD46-F61CB4FC6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0BE3E5-48A4-4495-9226-F7D3C5FB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0391D3-D785-4E47-9059-D9EDB5385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BCD57-0E8C-4E9D-B774-5F87DA207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8BEE22-42DB-42C8-A97C-3F733818C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AB6E67BB-E664-4497-8FBD-25F69743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5FE80-AF63-A05B-C6EF-48098C8C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5420454" cy="2157069"/>
          </a:xfrm>
        </p:spPr>
        <p:txBody>
          <a:bodyPr anchor="ctr">
            <a:normAutofit/>
          </a:bodyPr>
          <a:lstStyle/>
          <a:p>
            <a:r>
              <a:rPr lang="en-US" dirty="0"/>
              <a:t>Feeling Lucky???	Lightning round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071AAA5-3BA5-73E1-42E2-92E42DF0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81" y="725952"/>
            <a:ext cx="5077244" cy="2157068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colorful letter g&#10;&#10;Description automatically generated">
            <a:extLst>
              <a:ext uri="{FF2B5EF4-FFF2-40B4-BE49-F238E27FC236}">
                <a16:creationId xmlns:a16="http://schemas.microsoft.com/office/drawing/2014/main" id="{6D28B9C8-97CD-D9F2-2F78-90215C73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99" y="3425902"/>
            <a:ext cx="2660116" cy="2714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97DCF-A968-DD11-2FCD-542B423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51" y="3450586"/>
            <a:ext cx="2665035" cy="2665035"/>
          </a:xfrm>
          <a:prstGeom prst="rect">
            <a:avLst/>
          </a:prstGeom>
        </p:spPr>
      </p:pic>
      <p:pic>
        <p:nvPicPr>
          <p:cNvPr id="7" name="Picture 6" descr="A dog's head with a white background&#10;&#10;Description automatically generated">
            <a:extLst>
              <a:ext uri="{FF2B5EF4-FFF2-40B4-BE49-F238E27FC236}">
                <a16:creationId xmlns:a16="http://schemas.microsoft.com/office/drawing/2014/main" id="{762CE9C1-CC60-0BBD-4DCE-3F2E1F24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62" y="3783716"/>
            <a:ext cx="2665035" cy="1998776"/>
          </a:xfrm>
          <a:prstGeom prst="rect">
            <a:avLst/>
          </a:prstGeom>
        </p:spPr>
      </p:pic>
      <p:pic>
        <p:nvPicPr>
          <p:cNvPr id="10" name="Picture 9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BF908039-1411-88C7-2C0C-3CB07975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2" y="4033563"/>
            <a:ext cx="2665035" cy="1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FA1CF61-420C-4532-AB79-302C599B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5E95075-3D4D-4C36-B349-8463E34B1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AA69CCA-D559-4A52-9516-11D3C602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5E9902-1FF9-4AE4-8F60-19BAB3B57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7D7628C-72C3-4AD8-A92B-DD7ED4CA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58E5AF5-D32E-4AF6-9994-2559533B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C8FF6D9-584F-4A77-90F7-C648F7000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852F3FC-363A-40EB-8E2A-4025F3F8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4E8DD1-E1C7-4704-A88D-8995EB01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01BCA92-2D5C-4D69-86D6-EFBCFA5A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94DB1B3-A5C7-426B-8F93-AD064191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9E54F6B-CD79-42AD-970A-54E5CC10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5D2A90-54A9-444B-B500-CBA60711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6DC21E-41E4-4B99-9076-5CCC4F514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A9854EF-AC16-4B1C-B50E-98B0E26D7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7BEF2F5-C0EF-4D67-9680-4139FE78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32BA16-7339-4B52-A1A9-B8378122D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0CD0CF0-7D07-402D-92F4-CD3303752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EAE1E42-DEF7-4CEC-A128-446262FEA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20023B0-94DB-4D3D-9A3B-8BF1EF98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C612A5E-B0FA-49A2-B4C9-B2C0AFF1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23E4917-AA23-4811-9BF1-33947951E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569CB75-A241-4E55-8A5F-B3479950D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CA5986E-7D1E-4603-8742-0971E0AF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095CA31-C2CF-4244-9916-92041193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B40398-1DA9-45EC-8989-3A131659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20DAABA-A8C4-49B5-AE3E-2FD84E3CC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088C809-EB74-40B6-9ED0-A1749689A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FD4E404-8EA3-4B4B-87A8-0B294F357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BD74D80-C4B2-42DE-99E7-2033E302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EB3504F-A8F4-4FAC-9852-BB01C560A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BEDE7F2-99B6-4BE7-9679-DA7ADA8A7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ight Triangle 158">
            <a:extLst>
              <a:ext uri="{FF2B5EF4-FFF2-40B4-BE49-F238E27FC236}">
                <a16:creationId xmlns:a16="http://schemas.microsoft.com/office/drawing/2014/main" id="{61BCD22A-FE26-4D9B-BDD1-74AB1C8CA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263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D194D-04DE-0C5E-B9C0-44AE069B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" y="194870"/>
            <a:ext cx="3426365" cy="2709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Crypto is by far the most Volatile investment of the bunch</a:t>
            </a:r>
          </a:p>
        </p:txBody>
      </p:sp>
      <p:pic>
        <p:nvPicPr>
          <p:cNvPr id="7" name="Picture 6" descr="A graph with a line and a square with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ECBFB28A-C755-B683-54DF-123A9425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12" y="2264658"/>
            <a:ext cx="4216534" cy="4335767"/>
          </a:xfrm>
          <a:prstGeom prst="rect">
            <a:avLst/>
          </a:prstGeom>
        </p:spPr>
      </p:pic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B47D77E-026C-52F3-C6AD-0C73E619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09408" y="11"/>
            <a:ext cx="4366641" cy="6857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5ED75-1F54-C8DE-5203-1C8DF01E39D8}"/>
              </a:ext>
            </a:extLst>
          </p:cNvPr>
          <p:cNvSpPr txBox="1"/>
          <p:nvPr/>
        </p:nvSpPr>
        <p:spPr>
          <a:xfrm>
            <a:off x="7875812" y="319333"/>
            <a:ext cx="407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see the difference between DOGE coin and GOOGLE. Please note the scale on the side. </a:t>
            </a:r>
          </a:p>
          <a:p>
            <a:r>
              <a:rPr lang="en-US" dirty="0"/>
              <a:t>Google only goes from 0-10 whereas DOGE goes BEYOND 350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B2E9F-8699-B6ED-DA51-3A4C6E37EDD4}"/>
              </a:ext>
            </a:extLst>
          </p:cNvPr>
          <p:cNvSpPr txBox="1"/>
          <p:nvPr/>
        </p:nvSpPr>
        <p:spPr>
          <a:xfrm>
            <a:off x="94990" y="3197030"/>
            <a:ext cx="294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way, Doge really did go to the moon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04FCE34-5A2F-CC9C-AD3D-7204B6287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01105" y="391433"/>
            <a:ext cx="903787" cy="903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5AD1E8-C8E6-C300-D15D-8985DEBA818B}"/>
              </a:ext>
            </a:extLst>
          </p:cNvPr>
          <p:cNvSpPr/>
          <p:nvPr/>
        </p:nvSpPr>
        <p:spPr>
          <a:xfrm>
            <a:off x="7425531" y="5856182"/>
            <a:ext cx="299792" cy="858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BE698D-55CB-337C-F01F-33CA736FC0D1}"/>
              </a:ext>
            </a:extLst>
          </p:cNvPr>
          <p:cNvSpPr txBox="1"/>
          <p:nvPr/>
        </p:nvSpPr>
        <p:spPr>
          <a:xfrm>
            <a:off x="6481039" y="649463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Volatility to scale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46FF20FA-EBB4-A14C-4631-4B1CE65A7B4F}"/>
              </a:ext>
            </a:extLst>
          </p:cNvPr>
          <p:cNvSpPr/>
          <p:nvPr/>
        </p:nvSpPr>
        <p:spPr>
          <a:xfrm>
            <a:off x="6477874" y="6466566"/>
            <a:ext cx="2792700" cy="41030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EB0B63D-D8DC-ED26-2E0A-02E046576D1B}"/>
              </a:ext>
            </a:extLst>
          </p:cNvPr>
          <p:cNvSpPr/>
          <p:nvPr/>
        </p:nvSpPr>
        <p:spPr>
          <a:xfrm rot="16200000">
            <a:off x="7348584" y="6042101"/>
            <a:ext cx="540536" cy="396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21F45689-1900-63E3-320D-25441E018A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82186" y="1440880"/>
            <a:ext cx="1962066" cy="16707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D72A30-9E6B-966F-DF0A-211CADBF0166}"/>
              </a:ext>
            </a:extLst>
          </p:cNvPr>
          <p:cNvCxnSpPr>
            <a:cxnSpLocks/>
          </p:cNvCxnSpPr>
          <p:nvPr/>
        </p:nvCxnSpPr>
        <p:spPr>
          <a:xfrm flipV="1">
            <a:off x="4548649" y="671660"/>
            <a:ext cx="865273" cy="128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0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712</Words>
  <Application>Microsoft Macintosh PowerPoint</Application>
  <PresentationFormat>Widescreen</PresentationFormat>
  <Paragraphs>83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Grandview</vt:lpstr>
      <vt:lpstr>Slack-Lato</vt:lpstr>
      <vt:lpstr>Söhne</vt:lpstr>
      <vt:lpstr>Wingdings</vt:lpstr>
      <vt:lpstr>CosineVTI</vt:lpstr>
      <vt:lpstr>Which FAANG Investment is right for you?</vt:lpstr>
      <vt:lpstr>Let’s take this unique opportunity to observe each of these stocks through a global crisis and beyond </vt:lpstr>
      <vt:lpstr>Investment Volatility over 5 years in 1 picture</vt:lpstr>
      <vt:lpstr>Here are stocks and crypto, side by side</vt:lpstr>
      <vt:lpstr>Now, here is everything to scale</vt:lpstr>
      <vt:lpstr>Crypto is by far the most Volatile investment of the bunch (No Surprise there)</vt:lpstr>
      <vt:lpstr>Did you invest in Microsoft or Apple? </vt:lpstr>
      <vt:lpstr>Feeling Lucky??? Lightning round</vt:lpstr>
      <vt:lpstr>Crypto is by far the most Volatile investment of the bunch</vt:lpstr>
      <vt:lpstr>PowerPoint Presentation</vt:lpstr>
      <vt:lpstr>PowerPoint Presentation</vt:lpstr>
      <vt:lpstr>PowerPoint Presentation</vt:lpstr>
      <vt:lpstr>PowerPoint Presentation</vt:lpstr>
      <vt:lpstr>Real world events parallel to stock market volatility. </vt:lpstr>
      <vt:lpstr>Elon’s tweets</vt:lpstr>
      <vt:lpstr>Collapse of FTX</vt:lpstr>
      <vt:lpstr>Nvidia</vt:lpstr>
      <vt:lpstr>How do Nvidia and Microsoft Compare in the same timeframe?</vt:lpstr>
      <vt:lpstr>5 Year investment comparison</vt:lpstr>
      <vt:lpstr>1 month overview of how Covid affected Investments</vt:lpstr>
      <vt:lpstr>March 2023</vt:lpstr>
      <vt:lpstr>Facebook to Meta</vt:lpstr>
      <vt:lpstr>What Happened BEFORE the Re-Brand? </vt:lpstr>
      <vt:lpstr>What Happened After? </vt:lpstr>
      <vt:lpstr>How do Nvidia and Microsoft Compare in the same timeframe?</vt:lpstr>
      <vt:lpstr>This is how Nvidia performed pre and post Meta Namechange</vt:lpstr>
      <vt:lpstr>Microsoft Pre and Post Meta- name change</vt:lpstr>
      <vt:lpstr>Using the provided information…</vt:lpstr>
      <vt:lpstr>The winner was DOGE!!!!!! With an average return of With an average return of  46.6%  </vt:lpstr>
      <vt:lpstr>The Actual Winning investment based on our research was Nvidia with an average ROI% of 13.5</vt:lpstr>
      <vt:lpstr>A Project by Group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Investment is right for you?</dc:title>
  <dc:creator>West B.</dc:creator>
  <cp:lastModifiedBy>West B.</cp:lastModifiedBy>
  <cp:revision>4</cp:revision>
  <dcterms:created xsi:type="dcterms:W3CDTF">2023-08-11T02:51:37Z</dcterms:created>
  <dcterms:modified xsi:type="dcterms:W3CDTF">2023-08-16T20:25:11Z</dcterms:modified>
</cp:coreProperties>
</file>